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38"/>
  </p:notesMasterIdLst>
  <p:handoutMasterIdLst>
    <p:handoutMasterId r:id="rId39"/>
  </p:handoutMasterIdLst>
  <p:sldIdLst>
    <p:sldId id="2033" r:id="rId2"/>
    <p:sldId id="2125" r:id="rId3"/>
    <p:sldId id="2126" r:id="rId4"/>
    <p:sldId id="2127" r:id="rId5"/>
    <p:sldId id="2130" r:id="rId6"/>
    <p:sldId id="2129" r:id="rId7"/>
    <p:sldId id="2095" r:id="rId8"/>
    <p:sldId id="2096" r:id="rId9"/>
    <p:sldId id="2097" r:id="rId10"/>
    <p:sldId id="2098" r:id="rId11"/>
    <p:sldId id="2099" r:id="rId12"/>
    <p:sldId id="2100" r:id="rId13"/>
    <p:sldId id="2101" r:id="rId14"/>
    <p:sldId id="2102" r:id="rId15"/>
    <p:sldId id="2103" r:id="rId16"/>
    <p:sldId id="2104" r:id="rId17"/>
    <p:sldId id="2105" r:id="rId18"/>
    <p:sldId id="2106" r:id="rId19"/>
    <p:sldId id="2107" r:id="rId20"/>
    <p:sldId id="2108" r:id="rId21"/>
    <p:sldId id="2109" r:id="rId22"/>
    <p:sldId id="2110" r:id="rId23"/>
    <p:sldId id="2111" r:id="rId24"/>
    <p:sldId id="2112" r:id="rId25"/>
    <p:sldId id="2113" r:id="rId26"/>
    <p:sldId id="2114" r:id="rId27"/>
    <p:sldId id="2121" r:id="rId28"/>
    <p:sldId id="2115" r:id="rId29"/>
    <p:sldId id="2122" r:id="rId30"/>
    <p:sldId id="2116" r:id="rId31"/>
    <p:sldId id="2117" r:id="rId32"/>
    <p:sldId id="2123" r:id="rId33"/>
    <p:sldId id="2118" r:id="rId34"/>
    <p:sldId id="2119" r:id="rId35"/>
    <p:sldId id="2120" r:id="rId36"/>
    <p:sldId id="2124" r:id="rId3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59F1F495-9A71-4639-BA82-70B5D15EBC4D}">
          <p14:sldIdLst>
            <p14:sldId id="2033"/>
            <p14:sldId id="2125"/>
            <p14:sldId id="2126"/>
            <p14:sldId id="2127"/>
            <p14:sldId id="2130"/>
            <p14:sldId id="2129"/>
            <p14:sldId id="2095"/>
            <p14:sldId id="2096"/>
            <p14:sldId id="2097"/>
            <p14:sldId id="2098"/>
            <p14:sldId id="2099"/>
            <p14:sldId id="2100"/>
            <p14:sldId id="2101"/>
            <p14:sldId id="2102"/>
            <p14:sldId id="2103"/>
            <p14:sldId id="2104"/>
            <p14:sldId id="2105"/>
            <p14:sldId id="2106"/>
            <p14:sldId id="2107"/>
            <p14:sldId id="2108"/>
            <p14:sldId id="2109"/>
            <p14:sldId id="2110"/>
            <p14:sldId id="2111"/>
            <p14:sldId id="2112"/>
            <p14:sldId id="2113"/>
            <p14:sldId id="2114"/>
            <p14:sldId id="2121"/>
            <p14:sldId id="2115"/>
            <p14:sldId id="2122"/>
            <p14:sldId id="2116"/>
            <p14:sldId id="2117"/>
            <p14:sldId id="2123"/>
            <p14:sldId id="2118"/>
            <p14:sldId id="2119"/>
            <p14:sldId id="2120"/>
            <p14:sldId id="2124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85" userDrawn="1">
          <p15:clr>
            <a:srgbClr val="A4A3A4"/>
          </p15:clr>
        </p15:guide>
        <p15:guide id="4" orient="horz" pos="2296" userDrawn="1">
          <p15:clr>
            <a:srgbClr val="A4A3A4"/>
          </p15:clr>
        </p15:guide>
        <p15:guide id="5" orient="horz" pos="2727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95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38" autoAdjust="0"/>
    <p:restoredTop sz="98447" autoAdjust="0"/>
  </p:normalViewPr>
  <p:slideViewPr>
    <p:cSldViewPr snapToObjects="1" showGuides="1">
      <p:cViewPr varScale="1">
        <p:scale>
          <a:sx n="87" d="100"/>
          <a:sy n="87" d="100"/>
        </p:scale>
        <p:origin x="-677" y="-82"/>
      </p:cViewPr>
      <p:guideLst>
        <p:guide orient="horz" pos="2296"/>
        <p:guide pos="7679"/>
        <p:guide pos="3840"/>
      </p:guideLst>
    </p:cSldViewPr>
  </p:slideViewPr>
  <p:outlineViewPr>
    <p:cViewPr>
      <p:scale>
        <a:sx n="33" d="100"/>
        <a:sy n="33" d="100"/>
      </p:scale>
      <p:origin x="0" y="2496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87" d="100"/>
          <a:sy n="87" d="100"/>
        </p:scale>
        <p:origin x="3840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F00D5-8D61-463B-A24D-AA343CDEF1C1}" type="datetimeFigureOut">
              <a:rPr lang="ko-KR" altLang="en-US" smtClean="0"/>
              <a:pPr/>
              <a:t>2020-02-24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27927B-07B9-470A-A6C7-2E21D055E10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5280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25.jpg>
</file>

<file path=ppt/media/image26.png>
</file>

<file path=ppt/media/image27.jpg>
</file>

<file path=ppt/media/image28.png>
</file>

<file path=ppt/media/image29.jpg>
</file>

<file path=ppt/media/image3.png>
</file>

<file path=ppt/media/image30.png>
</file>

<file path=ppt/media/image31.jpg>
</file>

<file path=ppt/media/image32.png>
</file>

<file path=ppt/media/image33.jpg>
</file>

<file path=ppt/media/image34.png>
</file>

<file path=ppt/media/image35.jpg>
</file>

<file path=ppt/media/image36.jpg>
</file>

<file path=ppt/media/image37.jpg>
</file>

<file path=ppt/media/image38.jpeg>
</file>

<file path=ppt/media/image39.jpg>
</file>

<file path=ppt/media/image4.png>
</file>

<file path=ppt/media/image40.png>
</file>

<file path=ppt/media/image41.jpg>
</file>

<file path=ppt/media/image42.png>
</file>

<file path=ppt/media/image43.jpg>
</file>

<file path=ppt/media/image44.jpg>
</file>

<file path=ppt/media/image45.png>
</file>

<file path=ppt/media/image46.jpg>
</file>

<file path=ppt/media/image47.png>
</file>

<file path=ppt/media/image48.jpg>
</file>

<file path=ppt/media/image49.png>
</file>

<file path=ppt/media/image5.png>
</file>

<file path=ppt/media/image50.jpg>
</file>

<file path=ppt/media/image51.png>
</file>

<file path=ppt/media/image52.png>
</file>

<file path=ppt/media/image53.png>
</file>

<file path=ppt/media/image54.jpg>
</file>

<file path=ppt/media/image55.png>
</file>

<file path=ppt/media/image56.png>
</file>

<file path=ppt/media/image57.jpg>
</file>

<file path=ppt/media/image58.png>
</file>

<file path=ppt/media/image59.jpg>
</file>

<file path=ppt/media/image6.png>
</file>

<file path=ppt/media/image60.png>
</file>

<file path=ppt/media/image61.jpg>
</file>

<file path=ppt/media/image62.png>
</file>

<file path=ppt/media/image63.jpg>
</file>

<file path=ppt/media/image64.png>
</file>

<file path=ppt/media/image65.jpg>
</file>

<file path=ppt/media/image66.jpg>
</file>

<file path=ppt/media/image67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FE79A2-9499-4165-85CA-D3B599A71D6E}" type="datetimeFigureOut">
              <a:rPr lang="ko-KR" altLang="en-US" smtClean="0"/>
              <a:pPr/>
              <a:t>2020-02-24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F56FB-8B4C-4940-9CA8-BCB6BA92FB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391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0;p2">
            <a:extLst>
              <a:ext uri="{FF2B5EF4-FFF2-40B4-BE49-F238E27FC236}">
                <a16:creationId xmlns:a16="http://schemas.microsoft.com/office/drawing/2014/main" xmlns="" id="{915EBAC6-B986-0141-9A3D-A1153FD2C8C9}"/>
              </a:ext>
            </a:extLst>
          </p:cNvPr>
          <p:cNvSpPr/>
          <p:nvPr userDrawn="1"/>
        </p:nvSpPr>
        <p:spPr>
          <a:xfrm rot="10800000">
            <a:off x="-3" y="-3"/>
            <a:ext cx="8697688" cy="5529945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2;p2">
            <a:extLst>
              <a:ext uri="{FF2B5EF4-FFF2-40B4-BE49-F238E27FC236}">
                <a16:creationId xmlns:a16="http://schemas.microsoft.com/office/drawing/2014/main" xmlns="" id="{32DFD919-D29D-FC47-AD9F-0D1B2F5A8862}"/>
              </a:ext>
            </a:extLst>
          </p:cNvPr>
          <p:cNvSpPr/>
          <p:nvPr userDrawn="1"/>
        </p:nvSpPr>
        <p:spPr>
          <a:xfrm rot="10800000">
            <a:off x="3799114" y="2286000"/>
            <a:ext cx="8392886" cy="4572000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3;p2">
            <a:extLst>
              <a:ext uri="{FF2B5EF4-FFF2-40B4-BE49-F238E27FC236}">
                <a16:creationId xmlns:a16="http://schemas.microsoft.com/office/drawing/2014/main" xmlns="" id="{42C43ECF-BBCB-1C42-93A8-68CF3572DDB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03254" y="1780334"/>
            <a:ext cx="7009510" cy="359182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8" name="Google Shape;14;p2">
            <a:extLst>
              <a:ext uri="{FF2B5EF4-FFF2-40B4-BE49-F238E27FC236}">
                <a16:creationId xmlns:a16="http://schemas.microsoft.com/office/drawing/2014/main" xmlns="" id="{5AF3B145-1035-874A-A46A-1DC2137AFDA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202127" y="5077666"/>
            <a:ext cx="3268457" cy="107241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cxnSp>
        <p:nvCxnSpPr>
          <p:cNvPr id="119" name="Google Shape;183;p28">
            <a:extLst>
              <a:ext uri="{FF2B5EF4-FFF2-40B4-BE49-F238E27FC236}">
                <a16:creationId xmlns:a16="http://schemas.microsoft.com/office/drawing/2014/main" xmlns="" id="{FF7B25AF-63DA-4A4A-BE7C-3EEF77663F0C}"/>
              </a:ext>
            </a:extLst>
          </p:cNvPr>
          <p:cNvCxnSpPr/>
          <p:nvPr userDrawn="1"/>
        </p:nvCxnSpPr>
        <p:spPr>
          <a:xfrm>
            <a:off x="708848" y="662121"/>
            <a:ext cx="0" cy="8721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82551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>
            <a:extLst>
              <a:ext uri="{FF2B5EF4-FFF2-40B4-BE49-F238E27FC236}">
                <a16:creationId xmlns:a16="http://schemas.microsoft.com/office/drawing/2014/main" xmlns="" id="{3DCB54EF-6F8F-C14C-AEAB-339A6ADFE958}"/>
              </a:ext>
            </a:extLst>
          </p:cNvPr>
          <p:cNvSpPr/>
          <p:nvPr userDrawn="1"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4632325" y="3242853"/>
            <a:ext cx="7559675" cy="703262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457200" indent="0">
              <a:buNone/>
              <a:defRPr sz="3600"/>
            </a:lvl2pPr>
            <a:lvl3pPr marL="914400" indent="0">
              <a:buNone/>
              <a:defRPr sz="36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ko-KR" altLang="en-US" dirty="0"/>
              <a:t>목차 내용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텍스트 개체 틀 2"/>
          <p:cNvSpPr>
            <a:spLocks noGrp="1"/>
          </p:cNvSpPr>
          <p:nvPr>
            <p:ph type="body" sz="quarter" idx="11" hasCustomPrompt="1"/>
          </p:nvPr>
        </p:nvSpPr>
        <p:spPr>
          <a:xfrm>
            <a:off x="4632324" y="4074122"/>
            <a:ext cx="7559675" cy="703262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457200" indent="0">
              <a:buNone/>
              <a:defRPr sz="3600"/>
            </a:lvl2pPr>
            <a:lvl3pPr marL="914400" indent="0">
              <a:buNone/>
              <a:defRPr sz="36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ko-KR" altLang="en-US"/>
              <a:t>목차 내용 입력하세요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18" name="텍스트 개체 틀 2"/>
          <p:cNvSpPr>
            <a:spLocks noGrp="1"/>
          </p:cNvSpPr>
          <p:nvPr>
            <p:ph type="body" sz="quarter" idx="12" hasCustomPrompt="1"/>
          </p:nvPr>
        </p:nvSpPr>
        <p:spPr>
          <a:xfrm>
            <a:off x="4632323" y="4910800"/>
            <a:ext cx="7559675" cy="703262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457200" indent="0">
              <a:buNone/>
              <a:defRPr sz="3600"/>
            </a:lvl2pPr>
            <a:lvl3pPr marL="914400" indent="0">
              <a:buNone/>
              <a:defRPr sz="36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ko-KR" altLang="en-US" dirty="0"/>
              <a:t>목차 내용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9" name="Google Shape;10;p2">
            <a:extLst>
              <a:ext uri="{FF2B5EF4-FFF2-40B4-BE49-F238E27FC236}">
                <a16:creationId xmlns:a16="http://schemas.microsoft.com/office/drawing/2014/main" xmlns="" id="{9C20880E-B3DE-A94F-9214-F288AB8F2288}"/>
              </a:ext>
            </a:extLst>
          </p:cNvPr>
          <p:cNvSpPr/>
          <p:nvPr userDrawn="1"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11530;p73">
            <a:extLst>
              <a:ext uri="{FF2B5EF4-FFF2-40B4-BE49-F238E27FC236}">
                <a16:creationId xmlns:a16="http://schemas.microsoft.com/office/drawing/2014/main" xmlns="" id="{C53AD8B5-FE39-6A42-9005-EC4F1FB81112}"/>
              </a:ext>
            </a:extLst>
          </p:cNvPr>
          <p:cNvGrpSpPr/>
          <p:nvPr userDrawn="1"/>
        </p:nvGrpSpPr>
        <p:grpSpPr>
          <a:xfrm>
            <a:off x="11568567" y="267121"/>
            <a:ext cx="320022" cy="359778"/>
            <a:chOff x="3567553" y="1499912"/>
            <a:chExt cx="320022" cy="359778"/>
          </a:xfrm>
          <a:solidFill>
            <a:srgbClr val="4BB0A0"/>
          </a:solidFill>
        </p:grpSpPr>
        <p:sp>
          <p:nvSpPr>
            <p:cNvPr id="21" name="Google Shape;11531;p73">
              <a:extLst>
                <a:ext uri="{FF2B5EF4-FFF2-40B4-BE49-F238E27FC236}">
                  <a16:creationId xmlns:a16="http://schemas.microsoft.com/office/drawing/2014/main" xmlns="" id="{0F0D93FF-7196-E64A-BC21-F016A3016471}"/>
                </a:ext>
              </a:extLst>
            </p:cNvPr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532;p73">
              <a:extLst>
                <a:ext uri="{FF2B5EF4-FFF2-40B4-BE49-F238E27FC236}">
                  <a16:creationId xmlns:a16="http://schemas.microsoft.com/office/drawing/2014/main" xmlns="" id="{10A6EBD0-21AA-BE4F-B25E-B9EBF7C939C3}"/>
                </a:ext>
              </a:extLst>
            </p:cNvPr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533;p73">
              <a:extLst>
                <a:ext uri="{FF2B5EF4-FFF2-40B4-BE49-F238E27FC236}">
                  <a16:creationId xmlns:a16="http://schemas.microsoft.com/office/drawing/2014/main" xmlns="" id="{E593C3FB-9816-9C4E-A8CE-F5E3D23AAB7D}"/>
                </a:ext>
              </a:extLst>
            </p:cNvPr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534;p73">
              <a:extLst>
                <a:ext uri="{FF2B5EF4-FFF2-40B4-BE49-F238E27FC236}">
                  <a16:creationId xmlns:a16="http://schemas.microsoft.com/office/drawing/2014/main" xmlns="" id="{751E997F-17D4-3240-BBFB-AD0DA992726B}"/>
                </a:ext>
              </a:extLst>
            </p:cNvPr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535;p73">
              <a:extLst>
                <a:ext uri="{FF2B5EF4-FFF2-40B4-BE49-F238E27FC236}">
                  <a16:creationId xmlns:a16="http://schemas.microsoft.com/office/drawing/2014/main" xmlns="" id="{70D7634B-5347-1147-9507-F00A80D6AF28}"/>
                </a:ext>
              </a:extLst>
            </p:cNvPr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536;p73">
              <a:extLst>
                <a:ext uri="{FF2B5EF4-FFF2-40B4-BE49-F238E27FC236}">
                  <a16:creationId xmlns:a16="http://schemas.microsoft.com/office/drawing/2014/main" xmlns="" id="{C9854E3F-9BBE-614D-B3B5-7F73F17A13CD}"/>
                </a:ext>
              </a:extLst>
            </p:cNvPr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제목 24">
            <a:extLst>
              <a:ext uri="{FF2B5EF4-FFF2-40B4-BE49-F238E27FC236}">
                <a16:creationId xmlns:a16="http://schemas.microsoft.com/office/drawing/2014/main" xmlns="" id="{3A2259E1-D3D4-A445-8D39-5015AB031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F06436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002569007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691375" y="2932204"/>
            <a:ext cx="10267121" cy="993592"/>
          </a:xfrm>
          <a:noFill/>
        </p:spPr>
        <p:txBody>
          <a:bodyPr wrap="none" lIns="0" tIns="0" rIns="0" bIns="0" anchor="ctr" anchorCtr="0">
            <a:noAutofit/>
          </a:bodyPr>
          <a:lstStyle>
            <a:lvl1pPr marL="0" indent="0">
              <a:buNone/>
              <a:defRPr sz="4800">
                <a:solidFill>
                  <a:srgbClr val="F06436"/>
                </a:solidFill>
              </a:defRPr>
            </a:lvl1pPr>
            <a:lvl2pPr marL="457200" indent="0">
              <a:buNone/>
              <a:defRPr sz="4000"/>
            </a:lvl2pPr>
            <a:lvl3pPr marL="914400" indent="0">
              <a:buNone/>
              <a:defRPr sz="4000"/>
            </a:lvl3pPr>
            <a:lvl4pPr marL="1371600" indent="0">
              <a:buNone/>
              <a:defRPr sz="4000"/>
            </a:lvl4pPr>
            <a:lvl5pPr marL="1828800" indent="0">
              <a:buNone/>
              <a:defRPr sz="4000"/>
            </a:lvl5pPr>
          </a:lstStyle>
          <a:p>
            <a:pPr lvl="0"/>
            <a:r>
              <a:rPr lang="ko-KR" altLang="en-US" dirty="0"/>
              <a:t>목차 내용을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Google Shape;12;p2">
            <a:extLst>
              <a:ext uri="{FF2B5EF4-FFF2-40B4-BE49-F238E27FC236}">
                <a16:creationId xmlns:a16="http://schemas.microsoft.com/office/drawing/2014/main" xmlns="" id="{C0ABDC55-C9AE-1C41-A2A0-AA873EDB6BD8}"/>
              </a:ext>
            </a:extLst>
          </p:cNvPr>
          <p:cNvSpPr/>
          <p:nvPr userDrawn="1"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10;p2">
            <a:extLst>
              <a:ext uri="{FF2B5EF4-FFF2-40B4-BE49-F238E27FC236}">
                <a16:creationId xmlns:a16="http://schemas.microsoft.com/office/drawing/2014/main" xmlns="" id="{28B67903-E1CF-534B-A2D3-E7597F24B72F}"/>
              </a:ext>
            </a:extLst>
          </p:cNvPr>
          <p:cNvSpPr/>
          <p:nvPr userDrawn="1"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" name="Google Shape;11530;p73">
            <a:extLst>
              <a:ext uri="{FF2B5EF4-FFF2-40B4-BE49-F238E27FC236}">
                <a16:creationId xmlns:a16="http://schemas.microsoft.com/office/drawing/2014/main" xmlns="" id="{A10FFA0E-16C5-4244-887B-59CEA3799C19}"/>
              </a:ext>
            </a:extLst>
          </p:cNvPr>
          <p:cNvGrpSpPr/>
          <p:nvPr userDrawn="1"/>
        </p:nvGrpSpPr>
        <p:grpSpPr>
          <a:xfrm>
            <a:off x="11379724" y="208758"/>
            <a:ext cx="320022" cy="359778"/>
            <a:chOff x="3567553" y="1499912"/>
            <a:chExt cx="320022" cy="359778"/>
          </a:xfrm>
          <a:solidFill>
            <a:srgbClr val="4BB0A0"/>
          </a:solidFill>
        </p:grpSpPr>
        <p:sp>
          <p:nvSpPr>
            <p:cNvPr id="10" name="Google Shape;11531;p73">
              <a:extLst>
                <a:ext uri="{FF2B5EF4-FFF2-40B4-BE49-F238E27FC236}">
                  <a16:creationId xmlns:a16="http://schemas.microsoft.com/office/drawing/2014/main" xmlns="" id="{3BC7373A-BF17-5949-8F1D-CB2BBEEEEEA6}"/>
                </a:ext>
              </a:extLst>
            </p:cNvPr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532;p73">
              <a:extLst>
                <a:ext uri="{FF2B5EF4-FFF2-40B4-BE49-F238E27FC236}">
                  <a16:creationId xmlns:a16="http://schemas.microsoft.com/office/drawing/2014/main" xmlns="" id="{CC6EA4CC-1703-7449-B7BC-4483CFF9F966}"/>
                </a:ext>
              </a:extLst>
            </p:cNvPr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533;p73">
              <a:extLst>
                <a:ext uri="{FF2B5EF4-FFF2-40B4-BE49-F238E27FC236}">
                  <a16:creationId xmlns:a16="http://schemas.microsoft.com/office/drawing/2014/main" xmlns="" id="{B5E6808C-1FA3-4B4B-B0FE-9EE183DD349C}"/>
                </a:ext>
              </a:extLst>
            </p:cNvPr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534;p73">
              <a:extLst>
                <a:ext uri="{FF2B5EF4-FFF2-40B4-BE49-F238E27FC236}">
                  <a16:creationId xmlns:a16="http://schemas.microsoft.com/office/drawing/2014/main" xmlns="" id="{69AF36EF-ECD4-AC48-816B-145DAB86BB7E}"/>
                </a:ext>
              </a:extLst>
            </p:cNvPr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535;p73">
              <a:extLst>
                <a:ext uri="{FF2B5EF4-FFF2-40B4-BE49-F238E27FC236}">
                  <a16:creationId xmlns:a16="http://schemas.microsoft.com/office/drawing/2014/main" xmlns="" id="{36271C18-068C-3049-B5A3-CC3DE160731F}"/>
                </a:ext>
              </a:extLst>
            </p:cNvPr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536;p73">
              <a:extLst>
                <a:ext uri="{FF2B5EF4-FFF2-40B4-BE49-F238E27FC236}">
                  <a16:creationId xmlns:a16="http://schemas.microsoft.com/office/drawing/2014/main" xmlns="" id="{3BA77610-2275-C74C-A5B8-D24FF49A3670}"/>
                </a:ext>
              </a:extLst>
            </p:cNvPr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94208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2;p2">
            <a:extLst>
              <a:ext uri="{FF2B5EF4-FFF2-40B4-BE49-F238E27FC236}">
                <a16:creationId xmlns:a16="http://schemas.microsoft.com/office/drawing/2014/main" xmlns="" id="{31C819E8-8DB3-D241-86AD-39FA357B79F1}"/>
              </a:ext>
            </a:extLst>
          </p:cNvPr>
          <p:cNvSpPr/>
          <p:nvPr userDrawn="1"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10;p2">
            <a:extLst>
              <a:ext uri="{FF2B5EF4-FFF2-40B4-BE49-F238E27FC236}">
                <a16:creationId xmlns:a16="http://schemas.microsoft.com/office/drawing/2014/main" xmlns="" id="{4CA2C0CC-49CB-CE45-A055-1E87B9A38FE4}"/>
              </a:ext>
            </a:extLst>
          </p:cNvPr>
          <p:cNvSpPr/>
          <p:nvPr userDrawn="1"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슬라이드 번호 개체 틀 20">
            <a:extLst>
              <a:ext uri="{FF2B5EF4-FFF2-40B4-BE49-F238E27FC236}">
                <a16:creationId xmlns:a16="http://schemas.microsoft.com/office/drawing/2014/main" xmlns="" id="{346A3901-6E4C-0B40-9CF8-E7ECAB46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1731" y="6483194"/>
            <a:ext cx="40087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53835A-5E09-4503-B599-6DF340CA398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4" name="바닥글 개체 틀 36">
            <a:extLst>
              <a:ext uri="{FF2B5EF4-FFF2-40B4-BE49-F238E27FC236}">
                <a16:creationId xmlns:a16="http://schemas.microsoft.com/office/drawing/2014/main" xmlns="" id="{388D13DD-ED8A-4747-B349-F5A2E05F7D1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82154" y="6574971"/>
            <a:ext cx="4114800" cy="216052"/>
          </a:xfrm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  <p:sp>
        <p:nvSpPr>
          <p:cNvPr id="15" name="제목 24">
            <a:extLst>
              <a:ext uri="{FF2B5EF4-FFF2-40B4-BE49-F238E27FC236}">
                <a16:creationId xmlns:a16="http://schemas.microsoft.com/office/drawing/2014/main" xmlns="" id="{677C8BD8-495D-D94A-A820-9FD4BA20C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F06436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929057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흰색 배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4850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2;p2">
            <a:extLst>
              <a:ext uri="{FF2B5EF4-FFF2-40B4-BE49-F238E27FC236}">
                <a16:creationId xmlns="" xmlns:a16="http://schemas.microsoft.com/office/drawing/2014/main" id="{31C819E8-8DB3-D241-86AD-39FA357B79F1}"/>
              </a:ext>
            </a:extLst>
          </p:cNvPr>
          <p:cNvSpPr/>
          <p:nvPr userDrawn="1"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0;p2">
            <a:extLst>
              <a:ext uri="{FF2B5EF4-FFF2-40B4-BE49-F238E27FC236}">
                <a16:creationId xmlns="" xmlns:a16="http://schemas.microsoft.com/office/drawing/2014/main" id="{4CA2C0CC-49CB-CE45-A055-1E87B9A38FE4}"/>
              </a:ext>
            </a:extLst>
          </p:cNvPr>
          <p:cNvSpPr/>
          <p:nvPr userDrawn="1"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슬라이드 번호 개체 틀 20">
            <a:extLst>
              <a:ext uri="{FF2B5EF4-FFF2-40B4-BE49-F238E27FC236}">
                <a16:creationId xmlns="" xmlns:a16="http://schemas.microsoft.com/office/drawing/2014/main" id="{346A3901-6E4C-0B40-9CF8-E7ECAB46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1731" y="6483194"/>
            <a:ext cx="40087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53835A-5E09-4503-B599-6DF340CA398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2" name="바닥글 개체 틀 36">
            <a:extLst>
              <a:ext uri="{FF2B5EF4-FFF2-40B4-BE49-F238E27FC236}">
                <a16:creationId xmlns="" xmlns:a16="http://schemas.microsoft.com/office/drawing/2014/main" id="{388D13DD-ED8A-4747-B349-F5A2E05F7D1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82154" y="6574971"/>
            <a:ext cx="4114800" cy="216052"/>
          </a:xfrm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ko-KR" b="1" dirty="0"/>
              <a:t>〉 〉 </a:t>
            </a:r>
            <a:r>
              <a:rPr lang="ko-KR" altLang="en-US" b="1" dirty="0" err="1" smtClean="0"/>
              <a:t>모던웹을</a:t>
            </a:r>
            <a:r>
              <a:rPr lang="ko-KR" altLang="en-US" b="1" dirty="0" smtClean="0"/>
              <a:t> 위한 </a:t>
            </a:r>
            <a:r>
              <a:rPr lang="en-US" altLang="ko-KR" b="1" dirty="0" smtClean="0"/>
              <a:t>HTML5+CSS3 </a:t>
            </a:r>
            <a:r>
              <a:rPr lang="ko-KR" altLang="en-US" b="1" dirty="0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1534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2;p2">
            <a:extLst>
              <a:ext uri="{FF2B5EF4-FFF2-40B4-BE49-F238E27FC236}">
                <a16:creationId xmlns="" xmlns:a16="http://schemas.microsoft.com/office/drawing/2014/main" id="{AE169226-6326-4B42-BA01-A07503F9BF41}"/>
              </a:ext>
            </a:extLst>
          </p:cNvPr>
          <p:cNvSpPr/>
          <p:nvPr userDrawn="1"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0;p2">
            <a:extLst>
              <a:ext uri="{FF2B5EF4-FFF2-40B4-BE49-F238E27FC236}">
                <a16:creationId xmlns="" xmlns:a16="http://schemas.microsoft.com/office/drawing/2014/main" id="{F2128D78-98D0-1946-ABC0-DD3E32D4D519}"/>
              </a:ext>
            </a:extLst>
          </p:cNvPr>
          <p:cNvSpPr/>
          <p:nvPr userDrawn="1"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제목 24">
            <a:extLst>
              <a:ext uri="{FF2B5EF4-FFF2-40B4-BE49-F238E27FC236}">
                <a16:creationId xmlns="" xmlns:a16="http://schemas.microsoft.com/office/drawing/2014/main" id="{18E4D7E8-082F-3947-ACDC-CCB90F658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F06436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x-none" dirty="0"/>
          </a:p>
        </p:txBody>
      </p:sp>
      <p:sp>
        <p:nvSpPr>
          <p:cNvPr id="33" name="슬라이드 번호 개체 틀 20">
            <a:extLst>
              <a:ext uri="{FF2B5EF4-FFF2-40B4-BE49-F238E27FC236}">
                <a16:creationId xmlns="" xmlns:a16="http://schemas.microsoft.com/office/drawing/2014/main" id="{5D8DE216-E2D2-0946-B519-359B6A0D0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1731" y="6472308"/>
            <a:ext cx="40087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53835A-5E09-4503-B599-6DF340CA398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35" name="텍스트 개체 틀 34">
            <a:extLst>
              <a:ext uri="{FF2B5EF4-FFF2-40B4-BE49-F238E27FC236}">
                <a16:creationId xmlns="" xmlns:a16="http://schemas.microsoft.com/office/drawing/2014/main" id="{7706D100-A296-AA47-8D59-127D7B2E0C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7015" y="815008"/>
            <a:ext cx="11281052" cy="2186609"/>
          </a:xfrm>
        </p:spPr>
        <p:txBody>
          <a:bodyPr/>
          <a:lstStyle>
            <a:lvl1pPr marL="228600" indent="-228600">
              <a:lnSpc>
                <a:spcPct val="120000"/>
              </a:lnSpc>
              <a:buClr>
                <a:srgbClr val="4BB0A0"/>
              </a:buClr>
              <a:buFont typeface="시스템 서체"/>
              <a:buChar char="◦"/>
              <a:defRPr sz="2400"/>
            </a:lvl1pPr>
            <a:lvl2pPr marL="685800" indent="-228600">
              <a:lnSpc>
                <a:spcPct val="120000"/>
              </a:lnSpc>
              <a:buFont typeface="시스템 서체"/>
              <a:buChar char="⁃"/>
              <a:defRPr sz="1800"/>
            </a:lvl2pPr>
            <a:lvl3pPr>
              <a:lnSpc>
                <a:spcPct val="120000"/>
              </a:lnSpc>
              <a:defRPr sz="1800"/>
            </a:lvl3pPr>
            <a:lvl4pPr>
              <a:lnSpc>
                <a:spcPct val="120000"/>
              </a:lnSpc>
              <a:defRPr sz="1800"/>
            </a:lvl4pPr>
            <a:lvl5pPr>
              <a:lnSpc>
                <a:spcPct val="120000"/>
              </a:lnSpc>
              <a:defRPr sz="18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x-none" dirty="0"/>
          </a:p>
        </p:txBody>
      </p:sp>
      <p:sp>
        <p:nvSpPr>
          <p:cNvPr id="37" name="바닥글 개체 틀 36">
            <a:extLst>
              <a:ext uri="{FF2B5EF4-FFF2-40B4-BE49-F238E27FC236}">
                <a16:creationId xmlns="" xmlns:a16="http://schemas.microsoft.com/office/drawing/2014/main" id="{55CC57BC-A88F-F246-9E0B-72F85C1B176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altLang="ko-KR" b="1" dirty="0" smtClean="0"/>
              <a:t>〉 〉 </a:t>
            </a:r>
            <a:r>
              <a:rPr lang="ko-KR" altLang="en-US" b="1" dirty="0" err="1" smtClean="0"/>
              <a:t>모던웹을</a:t>
            </a:r>
            <a:r>
              <a:rPr lang="ko-KR" altLang="en-US" b="1" dirty="0" smtClean="0"/>
              <a:t> 위한 </a:t>
            </a:r>
            <a:r>
              <a:rPr lang="en-US" altLang="ko-KR" b="1" dirty="0" smtClean="0"/>
              <a:t>HTML5+CSS3 </a:t>
            </a:r>
            <a:r>
              <a:rPr lang="ko-KR" altLang="en-US" b="1" dirty="0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5266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2;p2">
            <a:extLst>
              <a:ext uri="{FF2B5EF4-FFF2-40B4-BE49-F238E27FC236}">
                <a16:creationId xmlns="" xmlns:a16="http://schemas.microsoft.com/office/drawing/2014/main" id="{3DCB54EF-6F8F-C14C-AEAB-339A6ADFE958}"/>
              </a:ext>
            </a:extLst>
          </p:cNvPr>
          <p:cNvSpPr/>
          <p:nvPr userDrawn="1"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10;p2">
            <a:extLst>
              <a:ext uri="{FF2B5EF4-FFF2-40B4-BE49-F238E27FC236}">
                <a16:creationId xmlns="" xmlns:a16="http://schemas.microsoft.com/office/drawing/2014/main" id="{9C20880E-B3DE-A94F-9214-F288AB8F2288}"/>
              </a:ext>
            </a:extLst>
          </p:cNvPr>
          <p:cNvSpPr/>
          <p:nvPr userDrawn="1"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1530;p73">
            <a:extLst>
              <a:ext uri="{FF2B5EF4-FFF2-40B4-BE49-F238E27FC236}">
                <a16:creationId xmlns="" xmlns:a16="http://schemas.microsoft.com/office/drawing/2014/main" id="{A10FFA0E-16C5-4244-887B-59CEA3799C19}"/>
              </a:ext>
            </a:extLst>
          </p:cNvPr>
          <p:cNvGrpSpPr/>
          <p:nvPr userDrawn="1"/>
        </p:nvGrpSpPr>
        <p:grpSpPr>
          <a:xfrm>
            <a:off x="11379724" y="208758"/>
            <a:ext cx="320022" cy="359778"/>
            <a:chOff x="3567553" y="1499912"/>
            <a:chExt cx="320022" cy="359778"/>
          </a:xfrm>
          <a:solidFill>
            <a:srgbClr val="4BB0A0"/>
          </a:solidFill>
        </p:grpSpPr>
        <p:sp>
          <p:nvSpPr>
            <p:cNvPr id="15" name="Google Shape;11531;p73">
              <a:extLst>
                <a:ext uri="{FF2B5EF4-FFF2-40B4-BE49-F238E27FC236}">
                  <a16:creationId xmlns="" xmlns:a16="http://schemas.microsoft.com/office/drawing/2014/main" id="{3BC7373A-BF17-5949-8F1D-CB2BBEEEEEA6}"/>
                </a:ext>
              </a:extLst>
            </p:cNvPr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532;p73">
              <a:extLst>
                <a:ext uri="{FF2B5EF4-FFF2-40B4-BE49-F238E27FC236}">
                  <a16:creationId xmlns="" xmlns:a16="http://schemas.microsoft.com/office/drawing/2014/main" id="{CC6EA4CC-1703-7449-B7BC-4483CFF9F966}"/>
                </a:ext>
              </a:extLst>
            </p:cNvPr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533;p73">
              <a:extLst>
                <a:ext uri="{FF2B5EF4-FFF2-40B4-BE49-F238E27FC236}">
                  <a16:creationId xmlns="" xmlns:a16="http://schemas.microsoft.com/office/drawing/2014/main" id="{B5E6808C-1FA3-4B4B-B0FE-9EE183DD349C}"/>
                </a:ext>
              </a:extLst>
            </p:cNvPr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534;p73">
              <a:extLst>
                <a:ext uri="{FF2B5EF4-FFF2-40B4-BE49-F238E27FC236}">
                  <a16:creationId xmlns="" xmlns:a16="http://schemas.microsoft.com/office/drawing/2014/main" id="{69AF36EF-ECD4-AC48-816B-145DAB86BB7E}"/>
                </a:ext>
              </a:extLst>
            </p:cNvPr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535;p73">
              <a:extLst>
                <a:ext uri="{FF2B5EF4-FFF2-40B4-BE49-F238E27FC236}">
                  <a16:creationId xmlns="" xmlns:a16="http://schemas.microsoft.com/office/drawing/2014/main" id="{36271C18-068C-3049-B5A3-CC3DE160731F}"/>
                </a:ext>
              </a:extLst>
            </p:cNvPr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536;p73">
              <a:extLst>
                <a:ext uri="{FF2B5EF4-FFF2-40B4-BE49-F238E27FC236}">
                  <a16:creationId xmlns="" xmlns:a16="http://schemas.microsoft.com/office/drawing/2014/main" id="{3BA77610-2275-C74C-A5B8-D24FF49A3670}"/>
                </a:ext>
              </a:extLst>
            </p:cNvPr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바닥글 개체 틀 36">
            <a:extLst>
              <a:ext uri="{FF2B5EF4-FFF2-40B4-BE49-F238E27FC236}">
                <a16:creationId xmlns="" xmlns:a16="http://schemas.microsoft.com/office/drawing/2014/main" id="{55CC57BC-A88F-F246-9E0B-72F85C1B176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altLang="ko-KR" b="1" dirty="0"/>
              <a:t>〉 〉 </a:t>
            </a:r>
            <a:r>
              <a:rPr lang="ko-KR" altLang="en-US" b="1" dirty="0" err="1" smtClean="0"/>
              <a:t>모던웹을</a:t>
            </a:r>
            <a:r>
              <a:rPr lang="ko-KR" altLang="en-US" b="1" dirty="0" smtClean="0"/>
              <a:t> 위한 </a:t>
            </a:r>
            <a:r>
              <a:rPr lang="en-US" altLang="ko-KR" b="1" dirty="0" smtClean="0"/>
              <a:t>HTML5+CSS3 </a:t>
            </a:r>
            <a:r>
              <a:rPr lang="ko-KR" altLang="en-US" b="1" dirty="0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5522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fld id="{6353835A-5E09-4503-B599-6DF340CA39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56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87" r:id="rId3"/>
    <p:sldLayoutId id="2147483676" r:id="rId4"/>
    <p:sldLayoutId id="2147483686" r:id="rId5"/>
    <p:sldLayoutId id="2147483688" r:id="rId6"/>
    <p:sldLayoutId id="2147483689" r:id="rId7"/>
    <p:sldLayoutId id="2147483690" r:id="rId8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5" Type="http://schemas.openxmlformats.org/officeDocument/2006/relationships/image" Target="../media/image44.jpg"/><Relationship Id="rId4" Type="http://schemas.openxmlformats.org/officeDocument/2006/relationships/image" Target="../media/image43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4.jp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4.png"/><Relationship Id="rId4" Type="http://schemas.openxmlformats.org/officeDocument/2006/relationships/image" Target="../media/image63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g"/><Relationship Id="rId2" Type="http://schemas.openxmlformats.org/officeDocument/2006/relationships/image" Target="../media/image6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4">
            <a:extLst>
              <a:ext uri="{FF2B5EF4-FFF2-40B4-BE49-F238E27FC236}">
                <a16:creationId xmlns="" xmlns:a16="http://schemas.microsoft.com/office/drawing/2014/main" id="{21B375EC-8E0D-AF4C-8EB4-CA7CFBEAC6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253" y="1780334"/>
            <a:ext cx="7985035" cy="2862322"/>
          </a:xfrm>
        </p:spPr>
        <p:txBody>
          <a:bodyPr/>
          <a:lstStyle/>
          <a:p>
            <a:r>
              <a:rPr lang="ko-KR" altLang="en-US" b="1" dirty="0" err="1" smtClean="0">
                <a:solidFill>
                  <a:schemeClr val="tx1"/>
                </a:solidFill>
              </a:rPr>
              <a:t>모던웹을</a:t>
            </a:r>
            <a:r>
              <a:rPr lang="ko-KR" altLang="en-US" b="1" dirty="0" smtClean="0">
                <a:solidFill>
                  <a:schemeClr val="tx1"/>
                </a:solidFill>
              </a:rPr>
              <a:t> 위한</a:t>
            </a:r>
            <a:r>
              <a:rPr lang="en-US" altLang="ko-KR" b="1" dirty="0" smtClean="0">
                <a:solidFill>
                  <a:schemeClr val="tx1"/>
                </a:solidFill>
              </a:rPr>
              <a:t/>
            </a:r>
            <a:br>
              <a:rPr lang="en-US" altLang="ko-KR" b="1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HTML5+CSS3 </a:t>
            </a:r>
            <a:r>
              <a:rPr lang="ko-KR" altLang="en-US" dirty="0" smtClean="0">
                <a:solidFill>
                  <a:schemeClr val="tx1"/>
                </a:solidFill>
              </a:rPr>
              <a:t>바이블</a:t>
            </a:r>
            <a:endParaRPr lang="x-none" b="1" dirty="0">
              <a:solidFill>
                <a:schemeClr val="tx1"/>
              </a:solidFill>
            </a:endParaRPr>
          </a:p>
        </p:txBody>
      </p:sp>
      <p:sp>
        <p:nvSpPr>
          <p:cNvPr id="7" name="Google Shape;1312;p63">
            <a:extLst>
              <a:ext uri="{FF2B5EF4-FFF2-40B4-BE49-F238E27FC236}">
                <a16:creationId xmlns="" xmlns:a16="http://schemas.microsoft.com/office/drawing/2014/main" id="{0A78F3EB-266D-144F-9E96-77FD19D36541}"/>
              </a:ext>
            </a:extLst>
          </p:cNvPr>
          <p:cNvSpPr/>
          <p:nvPr/>
        </p:nvSpPr>
        <p:spPr>
          <a:xfrm>
            <a:off x="917697" y="973492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D241BC3-2D2C-354F-BE20-6B615EF877A6}"/>
              </a:ext>
            </a:extLst>
          </p:cNvPr>
          <p:cNvSpPr txBox="1"/>
          <p:nvPr/>
        </p:nvSpPr>
        <p:spPr>
          <a:xfrm>
            <a:off x="1003855" y="843918"/>
            <a:ext cx="881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맑은 고딕" pitchFamily="50" charset="-127"/>
                <a:ea typeface="맑은 고딕" pitchFamily="50" charset="-127"/>
              </a:rPr>
              <a:t>CHAPTER </a:t>
            </a:r>
            <a:r>
              <a:rPr lang="en-US" dirty="0" smtClean="0">
                <a:latin typeface="맑은 고딕" pitchFamily="50" charset="-127"/>
                <a:ea typeface="맑은 고딕" pitchFamily="50" charset="-127"/>
              </a:rPr>
              <a:t>02: </a:t>
            </a:r>
            <a:r>
              <a:rPr lang="en-US" dirty="0" smtClean="0">
                <a:latin typeface="맑은 고딕" pitchFamily="50" charset="-127"/>
                <a:ea typeface="맑은 고딕" pitchFamily="50" charset="-127"/>
              </a:rPr>
              <a:t>HTML5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태그 기본</a:t>
            </a:r>
            <a:endParaRPr lang="x-none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" name="부제목 5">
            <a:extLst>
              <a:ext uri="{FF2B5EF4-FFF2-40B4-BE49-F238E27FC236}">
                <a16:creationId xmlns="" xmlns:a16="http://schemas.microsoft.com/office/drawing/2014/main" id="{53F71AE8-5B44-374B-BBDF-875DE0842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02127" y="4869160"/>
            <a:ext cx="3268457" cy="663771"/>
          </a:xfrm>
        </p:spPr>
        <p:txBody>
          <a:bodyPr/>
          <a:lstStyle/>
          <a:p>
            <a:pPr algn="r"/>
            <a:r>
              <a:rPr lang="ko-KR" altLang="en-US" sz="1600" dirty="0" err="1">
                <a:solidFill>
                  <a:schemeClr val="tx1"/>
                </a:solidFill>
              </a:rPr>
              <a:t>ㅇㅇ대학교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 err="1">
                <a:solidFill>
                  <a:schemeClr val="tx1"/>
                </a:solidFill>
              </a:rPr>
              <a:t>ㅇㅇ학과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r"/>
            <a:r>
              <a:rPr lang="ko-KR" altLang="en-US" sz="1600" dirty="0">
                <a:solidFill>
                  <a:schemeClr val="tx1"/>
                </a:solidFill>
              </a:rPr>
              <a:t>홍길동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336" y="1213250"/>
            <a:ext cx="2442210" cy="33299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7088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2.1  HTML5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기본 용어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정리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주석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05"/>
          <a:stretch/>
        </p:blipFill>
        <p:spPr>
          <a:xfrm>
            <a:off x="2830778" y="1484784"/>
            <a:ext cx="6480720" cy="379600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66489" y="5733256"/>
            <a:ext cx="48590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프로그래밍 언어에서는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프로그램의 실행에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영향을 미치지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않고</a:t>
            </a:r>
            <a:endParaRPr lang="en-US" altLang="ko-KR" sz="1400" b="1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설명을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위한 목적으로 사용하는 코드를 ‘주석’이라고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부름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8945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2.2  HTML5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페이지 구조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75559" y="4324462"/>
            <a:ext cx="884088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첫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번째 줄의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&lt;!DOCTYPE html&gt;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태그는 웹 브라우저가 현재 웹 페이지가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HTML5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문서임을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인식하게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만들어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줌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W3C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의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HTML5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명세에 따르면 모든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HTML5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문서는 반드시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&lt;!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DOCTYPE html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&gt;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태그를 표기해야 함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또한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반드시 문서의 가장 첫 번째 줄에 있어야 함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두 번째 줄의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html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태그는 모든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HTML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페이지의 루트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요소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 /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모든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HTML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태그는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html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태그의 내부에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작성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736" y="1484784"/>
            <a:ext cx="4752528" cy="2366564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3548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2.3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글자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제목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68" y="1268759"/>
            <a:ext cx="3208020" cy="2727960"/>
          </a:xfrm>
          <a:prstGeom prst="rect">
            <a:avLst/>
          </a:prstGeom>
        </p:spPr>
      </p:pic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944" y="1268760"/>
            <a:ext cx="4311580" cy="2727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918414" y="4725144"/>
            <a:ext cx="835517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좌측의 코드를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실행하면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우측처럼 출력됨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h1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태그는 큰 제목을 의미하고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h6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태그는 작은 제목을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의미함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일반적으로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웹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페이지를 만들 때는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h1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태그부터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h3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태그까지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사용</a:t>
            </a: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우측은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구글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크롬에서 실행한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결과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 /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다른 웹 브라우저에서 실행했다면 결과는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같지만 폰트가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다를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수 있음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따라서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실제 웹 페이지를 제작할 때는 모든 브라우저에서 동일한 화면을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볼 수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있게 폰트를 강제로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지정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49028" y="3996720"/>
            <a:ext cx="12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mtClean="0">
                <a:latin typeface="나눔고딕" pitchFamily="50" charset="-127"/>
                <a:ea typeface="나눔고딕" pitchFamily="50" charset="-127"/>
              </a:rPr>
              <a:t>제목 글자 태그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2851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2.3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글자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본문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959" y="1268760"/>
            <a:ext cx="4449831" cy="2088108"/>
          </a:xfrm>
          <a:prstGeom prst="rect">
            <a:avLst/>
          </a:prstGeom>
        </p:spPr>
      </p:pic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6317" y="1268760"/>
            <a:ext cx="4369403" cy="20881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959" y="3429052"/>
            <a:ext cx="4493944" cy="2647452"/>
          </a:xfrm>
          <a:prstGeom prst="rect">
            <a:avLst/>
          </a:prstGeom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530" y="3429000"/>
            <a:ext cx="4207190" cy="2647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오른쪽 화살표 4"/>
          <p:cNvSpPr/>
          <p:nvPr/>
        </p:nvSpPr>
        <p:spPr>
          <a:xfrm>
            <a:off x="5996594" y="1844762"/>
            <a:ext cx="459446" cy="93610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화살표 11"/>
          <p:cNvSpPr/>
          <p:nvPr/>
        </p:nvSpPr>
        <p:spPr>
          <a:xfrm>
            <a:off x="5996594" y="4284927"/>
            <a:ext cx="459446" cy="93610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990021" y="6227439"/>
            <a:ext cx="6211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err="1">
                <a:latin typeface="나눔고딕" pitchFamily="50" charset="-127"/>
                <a:ea typeface="나눔고딕" pitchFamily="50" charset="-127"/>
              </a:rPr>
              <a:t>hr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태그는 가로로 그어지는 줄을 의미하고 </a:t>
            </a:r>
            <a:r>
              <a:rPr lang="en-US" altLang="ko-KR" sz="1400" b="1" dirty="0" err="1">
                <a:latin typeface="나눔고딕" pitchFamily="50" charset="-127"/>
                <a:ea typeface="나눔고딕" pitchFamily="50" charset="-127"/>
              </a:rPr>
              <a:t>br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태그는 </a:t>
            </a:r>
            <a:r>
              <a:rPr lang="ko-KR" altLang="en-US" sz="1400" b="1" dirty="0" err="1">
                <a:latin typeface="나눔고딕" pitchFamily="50" charset="-127"/>
                <a:ea typeface="나눔고딕" pitchFamily="50" charset="-127"/>
              </a:rPr>
              <a:t>개행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행이 시작됨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)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을 의미함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742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2.3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글자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앵커 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20589" y="822974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1"/>
                </a:solidFill>
                <a:latin typeface="나눔고딕" pitchFamily="50" charset="-127"/>
                <a:ea typeface="나눔고딕" pitchFamily="50" charset="-127"/>
              </a:rPr>
              <a:t>앵커 태그</a:t>
            </a:r>
            <a:endParaRPr lang="en-US" altLang="ko-KR" b="1" dirty="0" smtClean="0">
              <a:solidFill>
                <a:schemeClr val="accent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448" y="2023213"/>
            <a:ext cx="5175852" cy="2811574"/>
          </a:xfrm>
          <a:prstGeom prst="rect">
            <a:avLst/>
          </a:prstGeom>
        </p:spPr>
      </p:pic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6983" y="2023213"/>
            <a:ext cx="4834720" cy="28115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542256" y="5013176"/>
            <a:ext cx="51074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a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태그의 </a:t>
            </a:r>
            <a:r>
              <a:rPr lang="en-US" altLang="ko-KR" sz="1400" b="1" dirty="0" err="1">
                <a:latin typeface="나눔고딕" pitchFamily="50" charset="-127"/>
                <a:ea typeface="나눔고딕" pitchFamily="50" charset="-127"/>
              </a:rPr>
              <a:t>href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속성을 사용하여 이동하고자 하는 웹 페이지를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지정</a:t>
            </a:r>
            <a:endParaRPr lang="en-US" altLang="ko-KR" sz="1400" b="1" dirty="0" smtClean="0"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하이퍼링크 태그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)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5193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2.3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글자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글자 형태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785" y="1304248"/>
            <a:ext cx="3718560" cy="329184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75"/>
          <a:stretch/>
        </p:blipFill>
        <p:spPr>
          <a:xfrm>
            <a:off x="1594207" y="4472600"/>
            <a:ext cx="3718560" cy="1487092"/>
          </a:xfrm>
          <a:prstGeom prst="rect">
            <a:avLst/>
          </a:prstGeom>
        </p:spPr>
      </p:pic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936" y="1304248"/>
            <a:ext cx="5148426" cy="4681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오른쪽 화살표 6"/>
          <p:cNvSpPr/>
          <p:nvPr/>
        </p:nvSpPr>
        <p:spPr>
          <a:xfrm>
            <a:off x="5094622" y="3176848"/>
            <a:ext cx="459446" cy="93610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616248" y="6093296"/>
            <a:ext cx="89595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과거에는 이 절에서 배운 태그를 많이 사용했음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ctr"/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하지만 최근에는 글자를 기울이거나 굵게 만드는 기능은 모두 스타일시트로 처리하므로 최근에는 잘 사용하지 않는 편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10" name="바닥글 개체 틀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901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2.3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글자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루비 문자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064" y="1618322"/>
            <a:ext cx="3860528" cy="1549524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4228" y="1618322"/>
            <a:ext cx="2714625" cy="120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085565" y="2847526"/>
            <a:ext cx="4071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루비 문자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일본어에서 자주 사용되는 글자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형식으로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위 이미지처럼 한자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위에 표시되는 글자를 의미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955355" y="3173953"/>
            <a:ext cx="129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루비 태그 예시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0323071"/>
              </p:ext>
            </p:extLst>
          </p:nvPr>
        </p:nvGraphicFramePr>
        <p:xfrm>
          <a:off x="2032000" y="4149080"/>
          <a:ext cx="8128000" cy="168858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mtClean="0">
                          <a:latin typeface="나눔고딕" pitchFamily="50" charset="-127"/>
                          <a:ea typeface="나눔고딕" pitchFamily="50" charset="-127"/>
                        </a:rPr>
                        <a:t>ruby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루비 문자 선언 태그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mtClean="0">
                          <a:latin typeface="나눔고딕" pitchFamily="50" charset="-127"/>
                          <a:ea typeface="나눔고딕" pitchFamily="50" charset="-127"/>
                        </a:rPr>
                        <a:t>rt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위에 위치하는 작은 문자 태그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mtClean="0">
                          <a:latin typeface="나눔고딕" pitchFamily="50" charset="-127"/>
                          <a:ea typeface="나눔고딕" pitchFamily="50" charset="-127"/>
                        </a:rPr>
                        <a:t>rp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ruby </a:t>
                      </a:r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태그를 지원할 경우 출력되지 않는 태그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533185" y="6021288"/>
            <a:ext cx="1125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루비 </a:t>
            </a:r>
            <a:r>
              <a:rPr lang="ko-KR" altLang="en-US" sz="1400" b="1" smtClean="0">
                <a:latin typeface="나눔고딕" pitchFamily="50" charset="-127"/>
                <a:ea typeface="나눔고딕" pitchFamily="50" charset="-127"/>
              </a:rPr>
              <a:t>태그 표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901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2.4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목록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기본 목록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601" y="1268760"/>
            <a:ext cx="4221480" cy="2712720"/>
          </a:xfrm>
          <a:prstGeom prst="rect">
            <a:avLst/>
          </a:prstGeom>
        </p:spPr>
      </p:pic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080" y="1268760"/>
            <a:ext cx="2840211" cy="2712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8601555"/>
              </p:ext>
            </p:extLst>
          </p:nvPr>
        </p:nvGraphicFramePr>
        <p:xfrm>
          <a:off x="2032000" y="4149080"/>
          <a:ext cx="8128000" cy="168858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mtClean="0">
                          <a:latin typeface="나눔고딕" pitchFamily="50" charset="-127"/>
                          <a:ea typeface="나눔고딕" pitchFamily="50" charset="-127"/>
                        </a:rPr>
                        <a:t>ul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순서가 없는 목록 태그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mtClean="0">
                          <a:latin typeface="나눔고딕" pitchFamily="50" charset="-127"/>
                          <a:ea typeface="나눔고딕" pitchFamily="50" charset="-127"/>
                        </a:rPr>
                        <a:t>ol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순서가 있는 목록 태그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mtClean="0">
                          <a:latin typeface="나눔고딕" pitchFamily="50" charset="-127"/>
                          <a:ea typeface="나눔고딕" pitchFamily="50" charset="-127"/>
                        </a:rPr>
                        <a:t>li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목록 요소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642189" y="6021288"/>
            <a:ext cx="907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목록 태그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047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2.4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목록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정의 목록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238" y="1268759"/>
            <a:ext cx="3276600" cy="2217420"/>
          </a:xfrm>
          <a:prstGeom prst="rect">
            <a:avLst/>
          </a:prstGeom>
        </p:spPr>
      </p:pic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992" y="1268760"/>
            <a:ext cx="3659197" cy="2217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1056617"/>
              </p:ext>
            </p:extLst>
          </p:nvPr>
        </p:nvGraphicFramePr>
        <p:xfrm>
          <a:off x="2032000" y="4149080"/>
          <a:ext cx="8128000" cy="168858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dl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정의 목록 태그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dt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정의 용어 태그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dd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정의 설명 태그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449029" y="6021288"/>
            <a:ext cx="12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정의 목록 태그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8294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2.5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테이블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테이블 태그 기본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963" y="1268760"/>
            <a:ext cx="3086917" cy="2484904"/>
          </a:xfrm>
          <a:prstGeom prst="rect">
            <a:avLst/>
          </a:prstGeom>
        </p:spPr>
      </p:pic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5880" y="1268760"/>
            <a:ext cx="5328592" cy="2484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531177"/>
              </p:ext>
            </p:extLst>
          </p:nvPr>
        </p:nvGraphicFramePr>
        <p:xfrm>
          <a:off x="2032000" y="4149080"/>
          <a:ext cx="8128000" cy="168858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tr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표 내부의 행 태그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th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행 내부의 제목 셀 태그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td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행 내부의 일반 셀 태그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364873" y="6021288"/>
            <a:ext cx="14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테이블 요소 태그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013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9">
            <a:extLst>
              <a:ext uri="{FF2B5EF4-FFF2-40B4-BE49-F238E27FC236}">
                <a16:creationId xmlns="" xmlns:a16="http://schemas.microsoft.com/office/drawing/2014/main" id="{8D70B121-56F4-4848-B38B-182089D909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963877"/>
            <a:ext cx="3494362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algn="r" latinLnBrk="0">
              <a:defRPr/>
            </a:pPr>
            <a:r>
              <a:rPr lang="ko-KR" altLang="en-US" sz="4100" b="1" kern="1200" dirty="0">
                <a:solidFill>
                  <a:srgbClr val="4BB0A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시작하기전에</a:t>
            </a:r>
            <a:endParaRPr lang="en-US" altLang="ko-KR" sz="4100" b="1" kern="1200" dirty="0">
              <a:solidFill>
                <a:srgbClr val="4BB0A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32" name="Straight Connector 21">
            <a:extLst>
              <a:ext uri="{FF2B5EF4-FFF2-40B4-BE49-F238E27FC236}">
                <a16:creationId xmlns="" xmlns:a16="http://schemas.microsoft.com/office/drawing/2014/main" id="{2D72A2C9-F3CA-4216-8BAD-FA4C970C3C4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4976031" y="963877"/>
            <a:ext cx="6377769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소스코드</a:t>
            </a:r>
            <a:endParaRPr lang="ko-KR" altLang="en-US" sz="24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571500" lvl="1" indent="-342900" latinLnBrk="0">
              <a:lnSpc>
                <a:spcPct val="90000"/>
              </a:lnSpc>
              <a:spcAft>
                <a:spcPts val="600"/>
              </a:spcAft>
              <a:buFont typeface="시스템 서체"/>
              <a:buChar char="⁃"/>
            </a:pPr>
            <a:r>
              <a:rPr lang="en-US" altLang="ko-KR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http://</a:t>
            </a:r>
            <a:r>
              <a:rPr lang="en-US" altLang="ko-KR" sz="2400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www.hanbit.co.kr/src/10158</a:t>
            </a:r>
            <a:endParaRPr lang="en-US" altLang="ko-KR" sz="2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03868AD-5FB7-A947-B715-20B0C9396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b="1" smtClean="0"/>
              <a:t>〉 〉 </a:t>
            </a:r>
            <a:r>
              <a:rPr lang="ko-KR" altLang="en-US" b="1" smtClean="0"/>
              <a:t>모던웹을 위한 </a:t>
            </a:r>
            <a:r>
              <a:rPr lang="en-US" altLang="ko-KR" b="1" smtClean="0"/>
              <a:t>HTML5+CSS3 </a:t>
            </a:r>
            <a:r>
              <a:rPr lang="ko-KR" altLang="en-US" b="1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6136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2.5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테이블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테이블 </a:t>
            </a:r>
            <a:r>
              <a:rPr lang="ko-KR" altLang="en-US" sz="2200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태그의 속성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59" y="1724660"/>
            <a:ext cx="3314700" cy="3840480"/>
          </a:xfrm>
          <a:prstGeom prst="rect">
            <a:avLst/>
          </a:prstGeom>
        </p:spPr>
      </p:pic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768" y="1724661"/>
            <a:ext cx="4824536" cy="2249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4875667"/>
              </p:ext>
            </p:extLst>
          </p:nvPr>
        </p:nvGraphicFramePr>
        <p:xfrm>
          <a:off x="4079776" y="4002577"/>
          <a:ext cx="7416824" cy="168858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376264"/>
                <a:gridCol w="5040560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border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표의 테두리 두께를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rowspan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셀의 높이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colspan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셀의 너비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359534" y="5874785"/>
            <a:ext cx="29562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테이블 태그 및 </a:t>
            </a:r>
            <a:r>
              <a:rPr lang="en-US" altLang="ko-KR" sz="1400" b="1" dirty="0" err="1" smtClean="0">
                <a:latin typeface="나눔고딕" pitchFamily="50" charset="-127"/>
                <a:ea typeface="나눔고딕" pitchFamily="50" charset="-127"/>
              </a:rPr>
              <a:t>th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, td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 속성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5741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2.6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이미지 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904" y="1268760"/>
            <a:ext cx="4556760" cy="952500"/>
          </a:xfrm>
          <a:prstGeom prst="rect">
            <a:avLst/>
          </a:prstGeom>
        </p:spPr>
      </p:pic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424" y="1268760"/>
            <a:ext cx="5544616" cy="2731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610910"/>
              </p:ext>
            </p:extLst>
          </p:nvPr>
        </p:nvGraphicFramePr>
        <p:xfrm>
          <a:off x="2032000" y="4000477"/>
          <a:ext cx="8128000" cy="205942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src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이미지의 경로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alt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이미지가 없을 때 나오는 글자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width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이미지의 너비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height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이미지의 높이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375295" y="6181146"/>
            <a:ext cx="14414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 err="1" smtClean="0">
                <a:latin typeface="나눔고딕" pitchFamily="50" charset="-127"/>
                <a:ea typeface="나눔고딕" pitchFamily="50" charset="-127"/>
              </a:rPr>
              <a:t>img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태그의 속성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5468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2.7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오디오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audio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832" y="1242283"/>
            <a:ext cx="6389012" cy="1080120"/>
          </a:xfrm>
          <a:prstGeom prst="rect">
            <a:avLst/>
          </a:prstGeom>
        </p:spPr>
      </p:pic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456" y="1242283"/>
            <a:ext cx="3210588" cy="25200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9802741"/>
              </p:ext>
            </p:extLst>
          </p:nvPr>
        </p:nvGraphicFramePr>
        <p:xfrm>
          <a:off x="2032000" y="4000477"/>
          <a:ext cx="8128000" cy="2044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4846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src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음악 파일의 경로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preload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음악을 재생하기 전에 모두 불러올지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autoplay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음악을 자동 재생할지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loop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음악을 반복할지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controls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음악 재생 도구를 출력할지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299152" y="6181146"/>
            <a:ext cx="15937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audio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태그의 속성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136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2.7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오디오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source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135" y="1772816"/>
            <a:ext cx="7731730" cy="159028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048" y="3501008"/>
            <a:ext cx="6259904" cy="16136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00052" y="5517232"/>
            <a:ext cx="9191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웹 브라우저 버전에 따라 오디오가 실행되지 않을 수 있는데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이는 브라우저마다 지원하는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확장자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형식이 다르기 때문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mp3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의 라이선스 문제가 있을 수도 있어 다른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확장자를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사용해야 할 때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문제를 해결하기 위해 만들어진 것이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source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태그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812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2.8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비디오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video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588" y="1268760"/>
            <a:ext cx="5249131" cy="1512168"/>
          </a:xfrm>
          <a:prstGeom prst="rect">
            <a:avLst/>
          </a:prstGeom>
        </p:spPr>
      </p:pic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4081" y="1268760"/>
            <a:ext cx="3246926" cy="18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4930331"/>
              </p:ext>
            </p:extLst>
          </p:nvPr>
        </p:nvGraphicFramePr>
        <p:xfrm>
          <a:off x="2032000" y="3212976"/>
          <a:ext cx="8128000" cy="298086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4846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속성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src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비디오 파일의 경로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poster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비디오 준비 중일 때의 이미지 파일 경로 저장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preload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비디오를 재생하기 전에 모두 불러올지 결정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autoplay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비디오를 자동 재생할지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loop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비디오를 반복할지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controls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비디오 재생 도구를 출력할지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width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비디오의 너비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height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비디오의 높이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310374" y="6324545"/>
            <a:ext cx="15712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video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태그의 속성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5964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2.9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개요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074" y="1772816"/>
            <a:ext cx="4335780" cy="1325880"/>
          </a:xfrm>
          <a:prstGeom prst="rect">
            <a:avLst/>
          </a:prstGeom>
        </p:spPr>
      </p:pic>
      <p:pic>
        <p:nvPicPr>
          <p:cNvPr id="296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607"/>
          <a:stretch/>
        </p:blipFill>
        <p:spPr bwMode="auto">
          <a:xfrm>
            <a:off x="6240016" y="1772816"/>
            <a:ext cx="4464496" cy="1325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680869"/>
              </p:ext>
            </p:extLst>
          </p:nvPr>
        </p:nvGraphicFramePr>
        <p:xfrm>
          <a:off x="2032000" y="3693625"/>
          <a:ext cx="8128000" cy="110873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4846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속성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action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입력 데이터의 전달 위치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method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입력 데이터의 전달 방식 선택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31212" y="4989769"/>
            <a:ext cx="15295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form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태그의 속성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3640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2.9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input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621" y="1555758"/>
            <a:ext cx="4168140" cy="1676400"/>
          </a:xfrm>
          <a:prstGeom prst="rect">
            <a:avLst/>
          </a:prstGeom>
        </p:spPr>
      </p:pic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3952" y="1558209"/>
            <a:ext cx="4392488" cy="22729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169" y="3795713"/>
            <a:ext cx="3276600" cy="10668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1"/>
          <a:stretch/>
        </p:blipFill>
        <p:spPr>
          <a:xfrm>
            <a:off x="2372169" y="4725144"/>
            <a:ext cx="3276600" cy="1653331"/>
          </a:xfrm>
          <a:prstGeom prst="rect">
            <a:avLst/>
          </a:prstGeom>
        </p:spPr>
      </p:pic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960" y="3795713"/>
            <a:ext cx="3559064" cy="2582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오른쪽 화살표 10"/>
          <p:cNvSpPr/>
          <p:nvPr/>
        </p:nvSpPr>
        <p:spPr>
          <a:xfrm>
            <a:off x="5305417" y="1925906"/>
            <a:ext cx="459446" cy="93610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화살표 11"/>
          <p:cNvSpPr/>
          <p:nvPr/>
        </p:nvSpPr>
        <p:spPr>
          <a:xfrm>
            <a:off x="5295448" y="4625813"/>
            <a:ext cx="459446" cy="93610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26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073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2.9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input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1663744"/>
              </p:ext>
            </p:extLst>
          </p:nvPr>
        </p:nvGraphicFramePr>
        <p:xfrm>
          <a:off x="2032000" y="1844824"/>
          <a:ext cx="8128000" cy="360490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4846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속성값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button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버튼을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checkbox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체크박스를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file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파일 입력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hidden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보이지 않습니다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image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이미지 형태를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password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비밀번호 입력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radio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라디오 버튼을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reset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초기화 버튼을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submit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제출 버튼을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text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글자 입력 양식을 생성합니다</a:t>
                      </a:r>
                    </a:p>
                  </a:txBody>
                  <a:tcPr marL="7620" marR="7620" marT="7620" marB="0" anchor="ctr"/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5028246" y="5733256"/>
            <a:ext cx="21355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input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태그의 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type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속성값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27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726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2.9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HTML5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064" y="1772816"/>
            <a:ext cx="3261360" cy="3192780"/>
          </a:xfrm>
          <a:prstGeom prst="rect">
            <a:avLst/>
          </a:prstGeom>
        </p:spPr>
      </p:pic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72816"/>
            <a:ext cx="3387824" cy="3193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009806" y="5733256"/>
            <a:ext cx="81724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해당 내용을 전부 암기할 필요는 없으며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자동 완성 기능을 적절히 자주 사용한다면 자연스럽게 익혀지게 됨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28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194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2.9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HTML5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6020906"/>
              </p:ext>
            </p:extLst>
          </p:nvPr>
        </p:nvGraphicFramePr>
        <p:xfrm>
          <a:off x="2032000" y="1374416"/>
          <a:ext cx="8128000" cy="454096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4846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속성값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color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색상 선택 양식을 생성합니다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일 선택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datetime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날짜 선택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datetime-local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지역 날짜 선택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email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이메일 입력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month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월 선택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숫자 생성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range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범위 선택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search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검색어 입력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tel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전화번호 입력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time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시간 선택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url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URL </a:t>
                      </a: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주소 입력 양식을 생성합니다</a:t>
                      </a:r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week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주 선택 양식을 생성합니다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</a:p>
                  </a:txBody>
                  <a:tcPr marL="7620" marR="7620" marT="7620" marB="0" anchor="ctr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754133" y="6063117"/>
            <a:ext cx="26837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HTML5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입력 양식의 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type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속성값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29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625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="" xmlns:a16="http://schemas.microsoft.com/office/drawing/2014/main" id="{3131C8B5-353C-DD47-B91A-E4E0FEE22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 책의 학습 목표</a:t>
            </a:r>
            <a:endParaRPr lang="x-none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9F0E333E-71DD-7049-8195-206402707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="" xmlns:a16="http://schemas.microsoft.com/office/drawing/2014/main" id="{545AC3E0-CE34-1C49-9C60-9D85619F3E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502" y="765313"/>
            <a:ext cx="11479697" cy="5630793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CHAPTER 01: HTML5</a:t>
            </a:r>
            <a:r>
              <a:rPr lang="ko-KR" altLang="en-US" dirty="0"/>
              <a:t>의 역사와 </a:t>
            </a:r>
            <a:r>
              <a:rPr lang="en-US" altLang="ko-KR" dirty="0" smtClean="0"/>
              <a:t>Visual </a:t>
            </a:r>
            <a:r>
              <a:rPr lang="en-US" altLang="ko-KR" dirty="0"/>
              <a:t>Studio Code </a:t>
            </a:r>
            <a:r>
              <a:rPr lang="ko-KR" altLang="en-US" dirty="0" smtClean="0"/>
              <a:t>설치하기</a:t>
            </a:r>
            <a:endParaRPr lang="en-US" altLang="ko-KR" dirty="0" smtClean="0"/>
          </a:p>
          <a:p>
            <a:r>
              <a:rPr lang="en-US" altLang="ko-KR" dirty="0" smtClean="0"/>
              <a:t>CHAPTER 02: </a:t>
            </a:r>
            <a:r>
              <a:rPr lang="ko-KR" altLang="en-US" dirty="0"/>
              <a:t>사용자에게 보이는 </a:t>
            </a:r>
            <a:r>
              <a:rPr lang="ko-KR" altLang="en-US" dirty="0" err="1"/>
              <a:t>뷰를</a:t>
            </a:r>
            <a:r>
              <a:rPr lang="ko-KR" altLang="en-US" dirty="0"/>
              <a:t> 만드는 </a:t>
            </a:r>
            <a:r>
              <a:rPr lang="en-US" altLang="ko-KR" dirty="0"/>
              <a:t>HTML </a:t>
            </a:r>
            <a:r>
              <a:rPr lang="ko-KR" altLang="en-US" dirty="0"/>
              <a:t>태그</a:t>
            </a:r>
            <a:endParaRPr lang="en-US" altLang="ko-KR" dirty="0" smtClean="0"/>
          </a:p>
          <a:p>
            <a:r>
              <a:rPr lang="en-US" altLang="ko-KR" dirty="0" smtClean="0"/>
              <a:t>CHAPTER </a:t>
            </a:r>
            <a:r>
              <a:rPr lang="en-US" altLang="ko-KR" dirty="0"/>
              <a:t>03: HTML </a:t>
            </a:r>
            <a:r>
              <a:rPr lang="ko-KR" altLang="en-US" dirty="0"/>
              <a:t>문서 내부의 특정 요소를 선택할 때 사용하는 </a:t>
            </a:r>
            <a:r>
              <a:rPr lang="ko-KR" altLang="en-US" dirty="0" err="1"/>
              <a:t>선택자에</a:t>
            </a:r>
            <a:r>
              <a:rPr lang="ko-KR" altLang="en-US" dirty="0"/>
              <a:t> 관하여</a:t>
            </a:r>
            <a:endParaRPr lang="en-US" altLang="ko-KR" dirty="0" smtClean="0"/>
          </a:p>
          <a:p>
            <a:r>
              <a:rPr lang="en-US" altLang="ko-KR" dirty="0" smtClean="0"/>
              <a:t>CHAPTER </a:t>
            </a:r>
            <a:r>
              <a:rPr lang="en-US" altLang="ko-KR" dirty="0"/>
              <a:t>04: HTML </a:t>
            </a:r>
            <a:r>
              <a:rPr lang="ko-KR" altLang="en-US" dirty="0"/>
              <a:t>요소에 스타일을 적용하는 </a:t>
            </a:r>
            <a:r>
              <a:rPr lang="ko-KR" altLang="en-US" dirty="0" smtClean="0"/>
              <a:t>방법</a:t>
            </a:r>
            <a:endParaRPr lang="en-US" altLang="ko-KR" dirty="0" smtClean="0"/>
          </a:p>
          <a:p>
            <a:r>
              <a:rPr lang="en-US" altLang="ko-KR" dirty="0" smtClean="0"/>
              <a:t>CHAPTER 05: </a:t>
            </a:r>
            <a:r>
              <a:rPr lang="ko-KR" altLang="en-US" dirty="0" smtClean="0"/>
              <a:t>레이아웃을 만드는 방법</a:t>
            </a:r>
            <a:endParaRPr lang="en-US" altLang="ko-KR" dirty="0" smtClean="0"/>
          </a:p>
          <a:p>
            <a:r>
              <a:rPr lang="en-US" altLang="ko-KR" dirty="0" smtClean="0"/>
              <a:t>CHAPTER </a:t>
            </a:r>
            <a:r>
              <a:rPr lang="en-US" altLang="ko-KR" dirty="0"/>
              <a:t>06: HTML5</a:t>
            </a:r>
            <a:r>
              <a:rPr lang="ko-KR" altLang="en-US" dirty="0"/>
              <a:t>를 사용해 </a:t>
            </a:r>
            <a:r>
              <a:rPr lang="ko-KR" altLang="en-US" dirty="0" err="1"/>
              <a:t>모바일</a:t>
            </a:r>
            <a:r>
              <a:rPr lang="ko-KR" altLang="en-US" dirty="0"/>
              <a:t> 페이지를 만드는 방법</a:t>
            </a:r>
            <a:endParaRPr lang="en-US" altLang="ko-KR" dirty="0" smtClean="0"/>
          </a:p>
          <a:p>
            <a:r>
              <a:rPr lang="en-US" altLang="ko-KR" dirty="0" smtClean="0"/>
              <a:t>CHAPTER 07: </a:t>
            </a:r>
            <a:r>
              <a:rPr lang="ko-KR" altLang="en-US" dirty="0" err="1"/>
              <a:t>태블릿</a:t>
            </a:r>
            <a:r>
              <a:rPr lang="ko-KR" altLang="en-US" dirty="0"/>
              <a:t> </a:t>
            </a:r>
            <a:r>
              <a:rPr lang="en-US" altLang="ko-KR" dirty="0"/>
              <a:t>PC</a:t>
            </a:r>
            <a:r>
              <a:rPr lang="ko-KR" altLang="en-US" dirty="0"/>
              <a:t>를 위한</a:t>
            </a:r>
            <a:r>
              <a:rPr lang="en-US" altLang="ko-KR" dirty="0"/>
              <a:t>, </a:t>
            </a:r>
            <a:r>
              <a:rPr lang="ko-KR" altLang="en-US" dirty="0"/>
              <a:t>동적 너비를 가지는 레이아웃 구성 방법</a:t>
            </a:r>
            <a:endParaRPr lang="en-US" altLang="ko-KR" dirty="0" smtClean="0"/>
          </a:p>
          <a:p>
            <a:r>
              <a:rPr lang="en-US" altLang="ko-KR" dirty="0" smtClean="0"/>
              <a:t>CHAPTER 08: </a:t>
            </a:r>
            <a:r>
              <a:rPr lang="ko-KR" altLang="en-US" dirty="0"/>
              <a:t>간단한 </a:t>
            </a:r>
            <a:r>
              <a:rPr lang="ko-KR" altLang="en-US" dirty="0" err="1"/>
              <a:t>소셜커머스의</a:t>
            </a:r>
            <a:r>
              <a:rPr lang="ko-KR" altLang="en-US" dirty="0"/>
              <a:t> 메인 페이지를 </a:t>
            </a:r>
            <a:r>
              <a:rPr lang="ko-KR" altLang="en-US" dirty="0" smtClean="0"/>
              <a:t>만들어보기</a:t>
            </a:r>
            <a:endParaRPr lang="en-US" altLang="ko-KR" dirty="0" smtClean="0"/>
          </a:p>
          <a:p>
            <a:r>
              <a:rPr lang="en-US" altLang="ko-KR" dirty="0" smtClean="0"/>
              <a:t>CHAPTER 09: </a:t>
            </a:r>
            <a:r>
              <a:rPr lang="ko-KR" altLang="en-US" dirty="0"/>
              <a:t>변형과 </a:t>
            </a:r>
            <a:r>
              <a:rPr lang="ko-KR" altLang="en-US" dirty="0" smtClean="0"/>
              <a:t>애니메이션에 관한 </a:t>
            </a:r>
            <a:r>
              <a:rPr lang="en-US" altLang="ko-KR" dirty="0" smtClean="0"/>
              <a:t>CSS3 </a:t>
            </a:r>
            <a:r>
              <a:rPr lang="ko-KR" altLang="en-US" dirty="0" smtClean="0"/>
              <a:t>고급 내용 살펴보기</a:t>
            </a:r>
            <a:endParaRPr lang="en-US" altLang="ko-KR" dirty="0" smtClean="0"/>
          </a:p>
          <a:p>
            <a:r>
              <a:rPr lang="en-US" altLang="ko-KR" dirty="0" smtClean="0"/>
              <a:t>CHAPTER </a:t>
            </a:r>
            <a:r>
              <a:rPr lang="en-US" altLang="ko-KR" dirty="0"/>
              <a:t>10: CSS3 </a:t>
            </a:r>
            <a:r>
              <a:rPr lang="ko-KR" altLang="en-US" dirty="0"/>
              <a:t>변환</a:t>
            </a:r>
            <a:r>
              <a:rPr lang="en-US" altLang="ko-KR" dirty="0"/>
              <a:t>(transform)</a:t>
            </a:r>
            <a:r>
              <a:rPr lang="ko-KR" altLang="en-US" dirty="0"/>
              <a:t>으로 </a:t>
            </a:r>
            <a:r>
              <a:rPr lang="en-US" altLang="ko-KR" dirty="0"/>
              <a:t>3D </a:t>
            </a:r>
            <a:r>
              <a:rPr lang="ko-KR" altLang="en-US" dirty="0"/>
              <a:t>구현하기</a:t>
            </a:r>
            <a:endParaRPr lang="en-US" altLang="ko-KR" dirty="0" smtClean="0"/>
          </a:p>
          <a:p>
            <a:r>
              <a:rPr lang="en-US" altLang="ko-KR" dirty="0" smtClean="0"/>
              <a:t>CHAPTER </a:t>
            </a:r>
            <a:r>
              <a:rPr lang="en-US" altLang="ko-KR" dirty="0"/>
              <a:t>11: @</a:t>
            </a:r>
            <a:r>
              <a:rPr lang="ko-KR" altLang="en-US" dirty="0"/>
              <a:t>로 시작하는 코드</a:t>
            </a:r>
            <a:r>
              <a:rPr lang="en-US" altLang="ko-KR" dirty="0"/>
              <a:t>, </a:t>
            </a:r>
            <a:r>
              <a:rPr lang="ko-KR" altLang="en-US" dirty="0"/>
              <a:t>규칙</a:t>
            </a:r>
            <a:r>
              <a:rPr lang="en-US" altLang="ko-KR" dirty="0"/>
              <a:t>(@-rule)</a:t>
            </a:r>
            <a:r>
              <a:rPr lang="ko-KR" altLang="en-US" dirty="0"/>
              <a:t>이 사용되는 </a:t>
            </a:r>
            <a:r>
              <a:rPr lang="ko-KR" altLang="en-US" dirty="0" err="1"/>
              <a:t>반응형</a:t>
            </a:r>
            <a:r>
              <a:rPr lang="ko-KR" altLang="en-US" dirty="0"/>
              <a:t> 웹</a:t>
            </a:r>
            <a:endParaRPr lang="en-US" altLang="ko-KR" dirty="0" smtClean="0"/>
          </a:p>
          <a:p>
            <a:r>
              <a:rPr lang="en-US" altLang="ko-KR" dirty="0" smtClean="0"/>
              <a:t>CHAPTER 12: </a:t>
            </a:r>
            <a:r>
              <a:rPr lang="ko-KR" altLang="en-US" dirty="0" err="1"/>
              <a:t>그리드</a:t>
            </a:r>
            <a:r>
              <a:rPr lang="ko-KR" altLang="en-US" dirty="0"/>
              <a:t> 시스템과 관련된 플러그인 살펴보기</a:t>
            </a:r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b="1" smtClean="0"/>
              <a:t>〉 〉 </a:t>
            </a:r>
            <a:r>
              <a:rPr lang="ko-KR" altLang="en-US" b="1" smtClean="0"/>
              <a:t>모던웹을 위한 </a:t>
            </a:r>
            <a:r>
              <a:rPr lang="en-US" altLang="ko-KR" b="1" smtClean="0"/>
              <a:t>HTML5+CSS3 </a:t>
            </a:r>
            <a:r>
              <a:rPr lang="ko-KR" altLang="en-US" b="1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89609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2.9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en-US" altLang="ko-KR" sz="2200" dirty="0" err="1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textarea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12" y="1437323"/>
            <a:ext cx="3108960" cy="1127760"/>
          </a:xfrm>
          <a:prstGeom prst="rect">
            <a:avLst/>
          </a:prstGeom>
        </p:spPr>
      </p:pic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3872" y="1437323"/>
            <a:ext cx="4896544" cy="17278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085928" y="3212976"/>
            <a:ext cx="80201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input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태그가 아닌 입력 양식이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개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있음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en-US" altLang="ko-KR" sz="1400" dirty="0" err="1">
                <a:latin typeface="나눔고딕" pitchFamily="50" charset="-127"/>
                <a:ea typeface="나눔고딕" pitchFamily="50" charset="-127"/>
              </a:rPr>
              <a:t>textarea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태그와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select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태그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중 </a:t>
            </a:r>
            <a:r>
              <a:rPr lang="en-US" altLang="ko-KR" sz="1400" dirty="0" err="1" smtClean="0">
                <a:latin typeface="나눔고딕" pitchFamily="50" charset="-127"/>
                <a:ea typeface="나눔고딕" pitchFamily="50" charset="-127"/>
              </a:rPr>
              <a:t>textarea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태그가 위의 형태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sz="1400" dirty="0" err="1" smtClean="0">
                <a:latin typeface="나눔고딕" pitchFamily="50" charset="-127"/>
                <a:ea typeface="나눔고딕" pitchFamily="50" charset="-127"/>
              </a:rPr>
              <a:t>textarea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태그는 여러 줄의 글자를 입력할 때 사용하는 태그임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4365219"/>
              </p:ext>
            </p:extLst>
          </p:nvPr>
        </p:nvGraphicFramePr>
        <p:xfrm>
          <a:off x="2032000" y="4247993"/>
          <a:ext cx="8128000" cy="110873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4846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속성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cols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태그의 너비를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rows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태그의 높이를 지정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193356" y="5544137"/>
            <a:ext cx="18053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 err="1" smtClean="0">
                <a:latin typeface="나눔고딕" pitchFamily="50" charset="-127"/>
                <a:ea typeface="나눔고딕" pitchFamily="50" charset="-127"/>
              </a:rPr>
              <a:t>textarea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태그의 속성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sp>
        <p:nvSpPr>
          <p:cNvPr id="10" name="바닥글 개체 틀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165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2.9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select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204" y="1526240"/>
            <a:ext cx="2346960" cy="1645920"/>
          </a:xfrm>
          <a:prstGeom prst="rect">
            <a:avLst/>
          </a:prstGeom>
        </p:spPr>
      </p:pic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081" y="1526240"/>
            <a:ext cx="3291838" cy="16459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8208" y="1526240"/>
            <a:ext cx="2433638" cy="118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796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6"/>
          <a:stretch/>
        </p:blipFill>
        <p:spPr bwMode="auto">
          <a:xfrm>
            <a:off x="7968208" y="2428669"/>
            <a:ext cx="2433638" cy="15670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204" y="3717032"/>
            <a:ext cx="2346960" cy="1487805"/>
          </a:xfrm>
          <a:prstGeom prst="rect">
            <a:avLst/>
          </a:prstGeom>
        </p:spPr>
      </p:pic>
      <p:pic>
        <p:nvPicPr>
          <p:cNvPr id="33797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7753" y="3717033"/>
            <a:ext cx="2642343" cy="1282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798" name="Picture 6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96"/>
          <a:stretch/>
        </p:blipFill>
        <p:spPr bwMode="auto">
          <a:xfrm>
            <a:off x="4317753" y="4725144"/>
            <a:ext cx="2642343" cy="1655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142511" y="5373216"/>
            <a:ext cx="30396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여러 개의 목록을 선택하고 싶을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때</a:t>
            </a:r>
            <a:endParaRPr lang="en-US" altLang="ko-KR" sz="1400" b="1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select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태그의 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multiple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속성을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사용함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" name="오른쪽 화살표 13"/>
          <p:cNvSpPr/>
          <p:nvPr/>
        </p:nvSpPr>
        <p:spPr>
          <a:xfrm>
            <a:off x="4030410" y="1881148"/>
            <a:ext cx="459446" cy="93610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화살표 14"/>
          <p:cNvSpPr/>
          <p:nvPr/>
        </p:nvSpPr>
        <p:spPr>
          <a:xfrm>
            <a:off x="7608168" y="1881148"/>
            <a:ext cx="459446" cy="93610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960096" y="5919320"/>
            <a:ext cx="1931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dirty="0" err="1" smtClean="0">
                <a:latin typeface="나눔고딕" pitchFamily="50" charset="-127"/>
                <a:ea typeface="나눔고딕" pitchFamily="50" charset="-127"/>
              </a:rPr>
              <a:t>안드로이드폰에서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실행한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multiple 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속성 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select 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태그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)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" name="오른쪽 화살표 16"/>
          <p:cNvSpPr/>
          <p:nvPr/>
        </p:nvSpPr>
        <p:spPr>
          <a:xfrm>
            <a:off x="3888912" y="3992882"/>
            <a:ext cx="459446" cy="93610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31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386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2.9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select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4249338"/>
              </p:ext>
            </p:extLst>
          </p:nvPr>
        </p:nvGraphicFramePr>
        <p:xfrm>
          <a:off x="2032000" y="4365104"/>
          <a:ext cx="8128000" cy="142075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4846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select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선택 양식 생성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optgroup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옵션을 그룹화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option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옵션을 생성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5299957" y="6165304"/>
            <a:ext cx="1592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select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태그의 속성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600" y="1304456"/>
            <a:ext cx="3842317" cy="2736304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40" y="1316451"/>
            <a:ext cx="3438525" cy="1885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6684348" y="3337123"/>
            <a:ext cx="29819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 err="1" smtClean="0">
                <a:latin typeface="나눔고딕" pitchFamily="50" charset="-127"/>
                <a:ea typeface="나눔고딕" pitchFamily="50" charset="-127"/>
              </a:rPr>
              <a:t>optgroup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태그를 사용한 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select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32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226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2.9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양식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en-US" altLang="ko-KR" sz="2200" dirty="0" err="1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fieldset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태그와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legend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469" y="1696621"/>
            <a:ext cx="4471517" cy="3211428"/>
          </a:xfrm>
          <a:prstGeom prst="rect">
            <a:avLst/>
          </a:prstGeom>
        </p:spPr>
      </p:pic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981" y="1696621"/>
            <a:ext cx="5143450" cy="2744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708167" y="5157192"/>
            <a:ext cx="4775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입력 양식을 설명할 때는 </a:t>
            </a:r>
            <a:r>
              <a:rPr lang="en-US" altLang="ko-KR" sz="1400" b="1" dirty="0" err="1">
                <a:latin typeface="나눔고딕" pitchFamily="50" charset="-127"/>
                <a:ea typeface="나눔고딕" pitchFamily="50" charset="-127"/>
              </a:rPr>
              <a:t>fieldset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태그와 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legend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태그를 사용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33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196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2.10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공간 분할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div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태그와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span 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412776"/>
            <a:ext cx="2110740" cy="1409700"/>
          </a:xfrm>
          <a:prstGeom prst="rect">
            <a:avLst/>
          </a:prstGeom>
        </p:spPr>
      </p:pic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632" y="1412776"/>
            <a:ext cx="3042354" cy="4032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016" y="1412776"/>
            <a:ext cx="2209800" cy="1409700"/>
          </a:xfrm>
          <a:prstGeom prst="rect">
            <a:avLst/>
          </a:prstGeom>
        </p:spPr>
      </p:pic>
      <p:pic>
        <p:nvPicPr>
          <p:cNvPr id="35843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272" y="1412777"/>
            <a:ext cx="3045219" cy="4032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062324" y="5458999"/>
            <a:ext cx="248497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div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</a:t>
            </a:r>
            <a:endParaRPr lang="en-US" altLang="ko-KR" sz="1400" b="1" dirty="0" smtClean="0"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block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형식으로 공간을 분할함</a:t>
            </a:r>
            <a:endParaRPr lang="en-US" altLang="ko-KR" sz="1400" b="1" dirty="0" smtClean="0"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차곡차곡 쌓아 올려지는 형식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)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606387" y="5445224"/>
            <a:ext cx="292099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span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태그</a:t>
            </a:r>
            <a:endParaRPr lang="en-US" altLang="ko-KR" sz="1400" b="1" dirty="0" smtClean="0"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inline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형식으로 공간을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분할함</a:t>
            </a:r>
            <a:endParaRPr lang="en-US" altLang="ko-KR" sz="1400" b="1" dirty="0" smtClean="0"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한 줄 안에 차례차례 위치하는 형식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)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34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323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2.10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공간 분할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HTML5 </a:t>
            </a:r>
            <a:r>
              <a:rPr lang="ko-KR" altLang="en-US" sz="2200" dirty="0" err="1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시멘틱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구조 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" y="1268760"/>
            <a:ext cx="5271140" cy="242515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3"/>
          <a:stretch/>
        </p:blipFill>
        <p:spPr>
          <a:xfrm>
            <a:off x="464820" y="3573016"/>
            <a:ext cx="5271140" cy="1876288"/>
          </a:xfrm>
          <a:prstGeom prst="rect">
            <a:avLst/>
          </a:prstGeom>
        </p:spPr>
      </p:pic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84" y="1268760"/>
            <a:ext cx="5760640" cy="4362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134199" y="5733256"/>
            <a:ext cx="990207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시멘틱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(semantic)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은 ‘의미론적인’이라는 뜻의 영어 단어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사람은 눈으로 레이아웃을 구분하므로 웹 페이지의 형태를 빠르게 구분할 수 있지만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컴퓨터는 그렇지 않음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기계적인 검색 엔진은 어떠한 태그가 어떠한 기능을 하는지 분별할 수 없고 웹 페이지에서 데이터를 효율적으로 추출할 수 없음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이를 해결하기 위해 특정한 태그에 의미를 부여해서 웹 페이지를 만드는 시도가 시작되었고 이를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시멘틱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웹이라고 표현함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35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8470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2.10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공간 분할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 </a:t>
            </a:r>
            <a:r>
              <a:rPr lang="en-US" altLang="ko-KR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HTML5 </a:t>
            </a:r>
            <a:r>
              <a:rPr lang="ko-KR" altLang="en-US" sz="2200" dirty="0" err="1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시멘틱</a:t>
            </a:r>
            <a:r>
              <a:rPr lang="ko-KR" altLang="en-US" sz="2200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구조 태그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130403"/>
              </p:ext>
            </p:extLst>
          </p:nvPr>
        </p:nvGraphicFramePr>
        <p:xfrm>
          <a:off x="2032000" y="1844824"/>
          <a:ext cx="8128000" cy="235682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55888"/>
                <a:gridCol w="5072112"/>
              </a:tblGrid>
              <a:tr h="4846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태그 이름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나눔고딕" pitchFamily="50" charset="-127"/>
                          <a:ea typeface="나눔고딕" pitchFamily="50" charset="-127"/>
                        </a:rPr>
                        <a:t>설명</a:t>
                      </a:r>
                      <a:endParaRPr lang="ko-KR" altLang="en-US" sz="14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header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헤더를 의미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nav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내비게이션을 의미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aside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사이드에 위치하는 공간을 의미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section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여러 중심 내용을 감싸는 공간을 의미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article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글자가 많이 들어가는 부분을 의미</a:t>
                      </a:r>
                    </a:p>
                  </a:txBody>
                  <a:tcPr marL="7620" marR="7620" marT="7620" marB="0" anchor="ctr"/>
                </a:tc>
              </a:tr>
              <a:tr h="3120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/>
                        </a:rPr>
                        <a:t>footer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</a:t>
                      </a:r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푸터를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 의미</a:t>
                      </a:r>
                    </a:p>
                  </a:txBody>
                  <a:tcPr marL="7620" marR="7620" marT="7620" marB="0" anchor="ctr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028246" y="4365104"/>
            <a:ext cx="21355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HTML5 </a:t>
            </a:r>
            <a:r>
              <a:rPr lang="ko-KR" altLang="en-US" sz="1400" b="1" dirty="0" err="1">
                <a:latin typeface="나눔고딕" pitchFamily="50" charset="-127"/>
                <a:ea typeface="나눔고딕" pitchFamily="50" charset="-127"/>
              </a:rPr>
              <a:t>시멘틱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 구조 태그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36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002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1"/>
          <p:cNvSpPr txBox="1">
            <a:spLocks/>
          </p:cNvSpPr>
          <p:nvPr/>
        </p:nvSpPr>
        <p:spPr>
          <a:xfrm>
            <a:off x="779230" y="1906438"/>
            <a:ext cx="11228717" cy="482216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endParaRPr lang="en-US" altLang="ko-KR" sz="2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제목 9">
            <a:extLst>
              <a:ext uri="{FF2B5EF4-FFF2-40B4-BE49-F238E27FC236}">
                <a16:creationId xmlns="" xmlns:a16="http://schemas.microsoft.com/office/drawing/2014/main" id="{2E0B1CE4-00EE-1841-984D-B00E882C4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x-none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F5A2D139-0D54-6740-BC96-84B38FA6B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11" name="텍스트 개체 틀 10">
            <a:extLst>
              <a:ext uri="{FF2B5EF4-FFF2-40B4-BE49-F238E27FC236}">
                <a16:creationId xmlns="" xmlns:a16="http://schemas.microsoft.com/office/drawing/2014/main" id="{7389A846-A623-F04D-A5F3-1E4377CC92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503" y="765313"/>
            <a:ext cx="11281052" cy="5277678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CHAPTER </a:t>
            </a:r>
            <a:r>
              <a:rPr lang="en-US" dirty="0" smtClean="0"/>
              <a:t>02 </a:t>
            </a:r>
            <a:r>
              <a:rPr lang="en-US" dirty="0" smtClean="0"/>
              <a:t>HTML5 </a:t>
            </a:r>
            <a:r>
              <a:rPr lang="ko-KR" altLang="en-US" dirty="0" smtClean="0"/>
              <a:t>태그 기본</a:t>
            </a:r>
            <a:endParaRPr lang="ko-KR" altLang="en-US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2.1 HTML5 </a:t>
            </a:r>
            <a:r>
              <a:rPr lang="ko-KR" altLang="en-US" dirty="0"/>
              <a:t>기본 용어 </a:t>
            </a:r>
            <a:r>
              <a:rPr lang="ko-KR" altLang="en-US" dirty="0" smtClean="0"/>
              <a:t>정리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태그와 요소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속성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주석</a:t>
            </a:r>
            <a:endParaRPr lang="ko-KR" altLang="en-US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2.2 HTML5 </a:t>
            </a:r>
            <a:r>
              <a:rPr lang="ko-KR" altLang="en-US" dirty="0"/>
              <a:t>페이지 구조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2.3 </a:t>
            </a:r>
            <a:r>
              <a:rPr lang="ko-KR" altLang="en-US" dirty="0"/>
              <a:t>글자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제목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본문</a:t>
            </a:r>
            <a:endParaRPr lang="ko-KR" altLang="en-US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앵커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글자 형태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루비 </a:t>
            </a:r>
            <a:r>
              <a:rPr lang="ko-KR" altLang="en-US" dirty="0"/>
              <a:t>문자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2.4 </a:t>
            </a:r>
            <a:r>
              <a:rPr lang="ko-KR" altLang="en-US" dirty="0"/>
              <a:t>목록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기본 목록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정의 </a:t>
            </a:r>
            <a:r>
              <a:rPr lang="ko-KR" altLang="en-US" dirty="0"/>
              <a:t>목록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2.5 </a:t>
            </a:r>
            <a:r>
              <a:rPr lang="ko-KR" altLang="en-US" dirty="0"/>
              <a:t>테이블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테이블 </a:t>
            </a:r>
            <a:r>
              <a:rPr lang="ko-KR" altLang="en-US" dirty="0"/>
              <a:t>태그 </a:t>
            </a:r>
            <a:r>
              <a:rPr lang="ko-KR" altLang="en-US" dirty="0" smtClean="0"/>
              <a:t>기본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테이블 </a:t>
            </a:r>
            <a:r>
              <a:rPr lang="ko-KR" altLang="en-US" dirty="0"/>
              <a:t>태그의 속성</a:t>
            </a:r>
            <a:endParaRPr lang="x-none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b="1" smtClean="0"/>
              <a:t>〉 〉 </a:t>
            </a:r>
            <a:r>
              <a:rPr lang="ko-KR" altLang="en-US" b="1" smtClean="0"/>
              <a:t>모던웹을 위한 </a:t>
            </a:r>
            <a:r>
              <a:rPr lang="en-US" altLang="ko-KR" b="1" smtClean="0"/>
              <a:t>HTML5+CSS3 </a:t>
            </a:r>
            <a:r>
              <a:rPr lang="ko-KR" altLang="en-US" b="1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151271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1"/>
          <p:cNvSpPr txBox="1">
            <a:spLocks/>
          </p:cNvSpPr>
          <p:nvPr/>
        </p:nvSpPr>
        <p:spPr>
          <a:xfrm>
            <a:off x="779230" y="1906438"/>
            <a:ext cx="11228717" cy="482216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endParaRPr lang="en-US" altLang="ko-KR" sz="2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제목 9">
            <a:extLst>
              <a:ext uri="{FF2B5EF4-FFF2-40B4-BE49-F238E27FC236}">
                <a16:creationId xmlns="" xmlns:a16="http://schemas.microsoft.com/office/drawing/2014/main" id="{2E0B1CE4-00EE-1841-984D-B00E882C4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x-none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F5A2D139-0D54-6740-BC96-84B38FA6B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11" name="텍스트 개체 틀 10">
            <a:extLst>
              <a:ext uri="{FF2B5EF4-FFF2-40B4-BE49-F238E27FC236}">
                <a16:creationId xmlns="" xmlns:a16="http://schemas.microsoft.com/office/drawing/2014/main" id="{7389A846-A623-F04D-A5F3-1E4377CC92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503" y="765313"/>
            <a:ext cx="11281052" cy="5277678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CHAPTER </a:t>
            </a:r>
            <a:r>
              <a:rPr lang="en-US" dirty="0" smtClean="0"/>
              <a:t>02 </a:t>
            </a:r>
            <a:r>
              <a:rPr lang="en-US" dirty="0" smtClean="0"/>
              <a:t>HTML5 </a:t>
            </a:r>
            <a:r>
              <a:rPr lang="ko-KR" altLang="en-US" dirty="0" smtClean="0"/>
              <a:t>태그 기본</a:t>
            </a:r>
            <a:endParaRPr lang="ko-KR" altLang="en-US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2.6 </a:t>
            </a:r>
            <a:r>
              <a:rPr lang="ko-KR" altLang="en-US" dirty="0"/>
              <a:t>이미지 태그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2.7 </a:t>
            </a:r>
            <a:r>
              <a:rPr lang="ko-KR" altLang="en-US" dirty="0"/>
              <a:t>오디오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audio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source </a:t>
            </a:r>
            <a:r>
              <a:rPr lang="ko-KR" altLang="en-US" dirty="0"/>
              <a:t>태그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2.8 </a:t>
            </a:r>
            <a:r>
              <a:rPr lang="ko-KR" altLang="en-US" dirty="0"/>
              <a:t>비디오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video </a:t>
            </a:r>
            <a:r>
              <a:rPr lang="ko-KR" altLang="en-US" dirty="0"/>
              <a:t>태그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2.9 </a:t>
            </a:r>
            <a:r>
              <a:rPr lang="ko-KR" altLang="en-US" dirty="0"/>
              <a:t>입력 양식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입력 </a:t>
            </a:r>
            <a:r>
              <a:rPr lang="ko-KR" altLang="en-US" dirty="0"/>
              <a:t>양식 </a:t>
            </a:r>
            <a:r>
              <a:rPr lang="ko-KR" altLang="en-US" dirty="0" smtClean="0"/>
              <a:t>개요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기본 </a:t>
            </a:r>
            <a:r>
              <a:rPr lang="en-US" altLang="ko-KR" dirty="0"/>
              <a:t>input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HTML5 </a:t>
            </a:r>
            <a:r>
              <a:rPr lang="ko-KR" altLang="en-US" dirty="0"/>
              <a:t>입력 양식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err="1" smtClean="0"/>
              <a:t>textarea</a:t>
            </a:r>
            <a:r>
              <a:rPr lang="en-US" altLang="ko-KR" dirty="0" smtClean="0"/>
              <a:t>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select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err="1" smtClean="0"/>
              <a:t>fieldset</a:t>
            </a:r>
            <a:r>
              <a:rPr lang="en-US" altLang="ko-KR" dirty="0" smtClean="0"/>
              <a:t> </a:t>
            </a:r>
            <a:r>
              <a:rPr lang="ko-KR" altLang="en-US" dirty="0"/>
              <a:t>태그와 </a:t>
            </a:r>
            <a:r>
              <a:rPr lang="en-US" altLang="ko-KR" dirty="0"/>
              <a:t>legend </a:t>
            </a:r>
            <a:r>
              <a:rPr lang="ko-KR" altLang="en-US" dirty="0"/>
              <a:t>태그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2.10 </a:t>
            </a:r>
            <a:r>
              <a:rPr lang="ko-KR" altLang="en-US" dirty="0"/>
              <a:t>공간 분할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div </a:t>
            </a:r>
            <a:r>
              <a:rPr lang="ko-KR" altLang="en-US" dirty="0"/>
              <a:t>태그와 </a:t>
            </a:r>
            <a:r>
              <a:rPr lang="en-US" altLang="ko-KR" dirty="0"/>
              <a:t>span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HTML5 </a:t>
            </a:r>
            <a:r>
              <a:rPr lang="ko-KR" altLang="en-US" dirty="0" err="1"/>
              <a:t>시멘틱</a:t>
            </a:r>
            <a:r>
              <a:rPr lang="ko-KR" altLang="en-US" dirty="0"/>
              <a:t> 구조 태그</a:t>
            </a:r>
            <a:endParaRPr lang="x-none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b="1" smtClean="0"/>
              <a:t>〉 〉 </a:t>
            </a:r>
            <a:r>
              <a:rPr lang="ko-KR" altLang="en-US" b="1" smtClean="0"/>
              <a:t>모던웹을 위한 </a:t>
            </a:r>
            <a:r>
              <a:rPr lang="en-US" altLang="ko-KR" b="1" smtClean="0"/>
              <a:t>HTML5+CSS3 </a:t>
            </a:r>
            <a:r>
              <a:rPr lang="ko-KR" altLang="en-US" b="1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7273515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">
            <a:extLst>
              <a:ext uri="{FF2B5EF4-FFF2-40B4-BE49-F238E27FC236}">
                <a16:creationId xmlns="" xmlns:a16="http://schemas.microsoft.com/office/drawing/2014/main" id="{8228E8E3-0E6B-F440-8FD7-C16EDF946578}"/>
              </a:ext>
            </a:extLst>
          </p:cNvPr>
          <p:cNvSpPr txBox="1">
            <a:spLocks/>
          </p:cNvSpPr>
          <p:nvPr/>
        </p:nvSpPr>
        <p:spPr>
          <a:xfrm>
            <a:off x="691375" y="2932204"/>
            <a:ext cx="10267121" cy="993592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x-none" sz="3600" b="1" smtClean="0">
                <a:solidFill>
                  <a:schemeClr val="accent2"/>
                </a:solidFill>
                <a:cs typeface="+mj-cs"/>
              </a:rPr>
              <a:t>CHAPTER </a:t>
            </a:r>
            <a:r>
              <a:rPr lang="x-none" sz="3600" b="1" smtClean="0">
                <a:solidFill>
                  <a:schemeClr val="accent2"/>
                </a:solidFill>
                <a:cs typeface="+mj-cs"/>
              </a:rPr>
              <a:t>0</a:t>
            </a:r>
            <a:r>
              <a:rPr lang="en-US" sz="3600" b="1" dirty="0" smtClean="0">
                <a:solidFill>
                  <a:schemeClr val="accent2"/>
                </a:solidFill>
                <a:cs typeface="+mj-cs"/>
              </a:rPr>
              <a:t>2</a:t>
            </a:r>
            <a:r>
              <a:rPr lang="x-none" sz="3600" b="1" smtClean="0">
                <a:solidFill>
                  <a:schemeClr val="accent2"/>
                </a:solidFill>
                <a:cs typeface="+mj-cs"/>
              </a:rPr>
              <a:t> </a:t>
            </a:r>
            <a:r>
              <a:rPr lang="en-US" altLang="ko-KR" sz="3600" b="1" dirty="0" smtClean="0">
                <a:solidFill>
                  <a:schemeClr val="accent2"/>
                </a:solidFill>
                <a:cs typeface="+mj-cs"/>
              </a:rPr>
              <a:t>HTML5 </a:t>
            </a:r>
            <a:r>
              <a:rPr lang="ko-KR" altLang="en-US" sz="3600" b="1" dirty="0" smtClean="0">
                <a:solidFill>
                  <a:schemeClr val="accent2"/>
                </a:solidFill>
                <a:cs typeface="+mj-cs"/>
              </a:rPr>
              <a:t>태그 기본</a:t>
            </a:r>
            <a:endParaRPr lang="ko-KR" altLang="en-US" sz="3600" b="1" dirty="0">
              <a:solidFill>
                <a:schemeClr val="accent2"/>
              </a:solidFill>
              <a:cs typeface="+mj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0EE7ED06-594A-944A-AEE5-7173AA956952}"/>
              </a:ext>
            </a:extLst>
          </p:cNvPr>
          <p:cNvSpPr/>
          <p:nvPr/>
        </p:nvSpPr>
        <p:spPr>
          <a:xfrm>
            <a:off x="691375" y="3925796"/>
            <a:ext cx="87890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맑은 고딕" pitchFamily="50" charset="-127"/>
                <a:ea typeface="맑은 고딕" pitchFamily="50" charset="-127"/>
              </a:rPr>
              <a:t>사용자에게 보이는 </a:t>
            </a:r>
            <a:r>
              <a:rPr lang="ko-KR" altLang="en-US" sz="1600" dirty="0" err="1">
                <a:latin typeface="맑은 고딕" pitchFamily="50" charset="-127"/>
                <a:ea typeface="맑은 고딕" pitchFamily="50" charset="-127"/>
              </a:rPr>
              <a:t>뷰를</a:t>
            </a:r>
            <a:r>
              <a:rPr lang="ko-KR" altLang="en-US" sz="1600" dirty="0">
                <a:latin typeface="맑은 고딕" pitchFamily="50" charset="-127"/>
                <a:ea typeface="맑은 고딕" pitchFamily="50" charset="-127"/>
              </a:rPr>
              <a:t> 만드는 </a:t>
            </a:r>
            <a:r>
              <a:rPr lang="en-US" altLang="ko-KR" sz="1600" dirty="0">
                <a:latin typeface="맑은 고딕" pitchFamily="50" charset="-127"/>
                <a:ea typeface="맑은 고딕" pitchFamily="50" charset="-127"/>
              </a:rPr>
              <a:t>HTML </a:t>
            </a:r>
            <a:r>
              <a:rPr lang="ko-KR" altLang="en-US" sz="1600" dirty="0">
                <a:latin typeface="맑은 고딕" pitchFamily="50" charset="-127"/>
                <a:ea typeface="맑은 고딕" pitchFamily="50" charset="-127"/>
              </a:rPr>
              <a:t>태그</a:t>
            </a:r>
            <a:endParaRPr lang="ko-KR" altLang="en-US" sz="16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b="1" smtClean="0"/>
              <a:t>〉 〉 </a:t>
            </a:r>
            <a:r>
              <a:rPr lang="ko-KR" altLang="en-US" b="1" smtClean="0"/>
              <a:t>모던웹을 위한 </a:t>
            </a:r>
            <a:r>
              <a:rPr lang="en-US" altLang="ko-KR" b="1" smtClean="0"/>
              <a:t>HTML5+CSS3 </a:t>
            </a:r>
            <a:r>
              <a:rPr lang="ko-KR" altLang="en-US" b="1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765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미리 보기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 장에서 공부할 내용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63607" y="5768787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HTML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페이지 위에 객체를 만들어 올리는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방법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579" y="1340768"/>
            <a:ext cx="6014842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177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2.1  HTML5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기본 용어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정리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태그와 요소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370" y="1706995"/>
            <a:ext cx="5219700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395" y="3055816"/>
            <a:ext cx="3295650" cy="885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589" y="4293095"/>
            <a:ext cx="6048672" cy="1855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472044" y="1967443"/>
            <a:ext cx="4661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HTML5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요소 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-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시작 태그와 끝 태그를 별도로 입력하는 요소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95116" y="3344839"/>
            <a:ext cx="44935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HTML5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요소 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-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시작 태그와 끝 태그를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함께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입력하는 요소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8074" y="5067176"/>
            <a:ext cx="907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mtClean="0">
                <a:latin typeface="나눔고딕" pitchFamily="50" charset="-127"/>
                <a:ea typeface="나눔고딕" pitchFamily="50" charset="-127"/>
              </a:rPr>
              <a:t>태그 예시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0194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E82F3270-274A-4FFA-9FC4-DAF65E0A1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2.1  HTML5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기본 용어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정리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속성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463" y="1593285"/>
            <a:ext cx="8601075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650" y="4005064"/>
            <a:ext cx="5600700" cy="1390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112123" y="3051691"/>
            <a:ext cx="3967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HTML5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태그의 데이터 표현 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- h1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태그의 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title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속성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88132" y="5589240"/>
            <a:ext cx="3967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HTML5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태그의 데이터 표현 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- </a:t>
            </a:r>
            <a:r>
              <a:rPr lang="en-US" altLang="ko-KR" sz="1400" b="1" dirty="0" err="1">
                <a:latin typeface="나눔고딕" pitchFamily="50" charset="-127"/>
                <a:ea typeface="나눔고딕" pitchFamily="50" charset="-127"/>
              </a:rPr>
              <a:t>img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태그의 </a:t>
            </a:r>
            <a:r>
              <a:rPr lang="en-US" altLang="ko-KR" sz="1400" b="1" dirty="0" err="1">
                <a:latin typeface="나눔고딕" pitchFamily="50" charset="-127"/>
                <a:ea typeface="나눔고딕" pitchFamily="50" charset="-127"/>
              </a:rPr>
              <a:t>src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속성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smtClean="0"/>
              <a:t>〉 〉 </a:t>
            </a:r>
            <a:r>
              <a:rPr lang="ko-KR" altLang="en-US" smtClean="0"/>
              <a:t>모던웹을 위한 </a:t>
            </a:r>
            <a:r>
              <a:rPr lang="en-US" altLang="ko-KR" smtClean="0"/>
              <a:t>HTML5+CSS3 </a:t>
            </a:r>
            <a:r>
              <a:rPr lang="ko-KR" altLang="en-US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18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한빛미디어">
      <a:dk1>
        <a:sysClr val="windowText" lastClr="000000"/>
      </a:dk1>
      <a:lt1>
        <a:sysClr val="window" lastClr="FFFFFF"/>
      </a:lt1>
      <a:dk2>
        <a:srgbClr val="1FAEB6"/>
      </a:dk2>
      <a:lt2>
        <a:srgbClr val="919191"/>
      </a:lt2>
      <a:accent1>
        <a:srgbClr val="39B54A"/>
      </a:accent1>
      <a:accent2>
        <a:srgbClr val="F15A31"/>
      </a:accent2>
      <a:accent3>
        <a:srgbClr val="FA9D1C"/>
      </a:accent3>
      <a:accent4>
        <a:srgbClr val="41B50A"/>
      </a:accent4>
      <a:accent5>
        <a:srgbClr val="55AAEA"/>
      </a:accent5>
      <a:accent6>
        <a:srgbClr val="4D2702"/>
      </a:accent6>
      <a:hlink>
        <a:srgbClr val="39B54A"/>
      </a:hlink>
      <a:folHlink>
        <a:srgbClr val="919191"/>
      </a:folHlink>
    </a:clrScheme>
    <a:fontScheme name="한빛미디어 소개">
      <a:majorFont>
        <a:latin typeface="다음_Regular"/>
        <a:ea typeface="다음_Regular"/>
        <a:cs typeface=""/>
      </a:majorFont>
      <a:minorFont>
        <a:latin typeface="다음_Regular"/>
        <a:ea typeface="다음_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23570</TotalTime>
  <Words>1545</Words>
  <Application>Microsoft Office PowerPoint</Application>
  <PresentationFormat>사용자 지정</PresentationFormat>
  <Paragraphs>364</Paragraphs>
  <Slides>36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37" baseType="lpstr">
      <vt:lpstr>Office 테마</vt:lpstr>
      <vt:lpstr>모던웹을 위한 HTML5+CSS3 바이블</vt:lpstr>
      <vt:lpstr>시작하기전에</vt:lpstr>
      <vt:lpstr>이 책의 학습 목표</vt:lpstr>
      <vt:lpstr>Contents</vt:lpstr>
      <vt:lpstr>Contents</vt:lpstr>
      <vt:lpstr>PowerPoint 프레젠테이션</vt:lpstr>
      <vt:lpstr>미리 보기 / 이 장에서 공부할 내용</vt:lpstr>
      <vt:lpstr>2.1  HTML5 기본 용어 정리 / 태그와 요소</vt:lpstr>
      <vt:lpstr>2.1  HTML5 기본 용어 정리 / 속성</vt:lpstr>
      <vt:lpstr>2.1  HTML5 기본 용어 정리 / 주석</vt:lpstr>
      <vt:lpstr>2.2  HTML5 페이지 구조</vt:lpstr>
      <vt:lpstr>2.3  글자 태그 / 제목</vt:lpstr>
      <vt:lpstr>2.3  글자 태그 / 본문</vt:lpstr>
      <vt:lpstr>2.3  글자 태그 / 앵커 태그</vt:lpstr>
      <vt:lpstr>2.3  글자 태그 / 글자 형태</vt:lpstr>
      <vt:lpstr>2.3  글자 태그 / 루비 문자</vt:lpstr>
      <vt:lpstr>2.4  목록 태그 / 기본 목록</vt:lpstr>
      <vt:lpstr>2.4  목록 태그 / 정의 목록</vt:lpstr>
      <vt:lpstr>2.5  테이블 태그 / 테이블 태그 기본</vt:lpstr>
      <vt:lpstr>2.5  테이블 태그 / 테이블 태그의 속성</vt:lpstr>
      <vt:lpstr>2.6  이미지 태그</vt:lpstr>
      <vt:lpstr>2.7  오디오 태그 / audio 태그</vt:lpstr>
      <vt:lpstr>2.7  오디오 태그 / source 태그</vt:lpstr>
      <vt:lpstr>2.8  비디오 태그 / video 태그</vt:lpstr>
      <vt:lpstr>2.9  입력 양식 태그 / 입력 양식 개요</vt:lpstr>
      <vt:lpstr>2.9  입력 양식 태그 / 기본 input 태그</vt:lpstr>
      <vt:lpstr>2.9  입력 양식 태그 / 기본 input 태그</vt:lpstr>
      <vt:lpstr>2.9  입력 양식 태그 / HTML5 입력 양식 태그</vt:lpstr>
      <vt:lpstr>2.9  입력 양식 태그 / HTML5 입력 양식 태그</vt:lpstr>
      <vt:lpstr>2.9  입력 양식 태그 / textarea 태그</vt:lpstr>
      <vt:lpstr>2.9  입력 양식 태그 / select 태그</vt:lpstr>
      <vt:lpstr>2.9  입력 양식 태그 / select 태그</vt:lpstr>
      <vt:lpstr>2.9  입력 양식 태그 / fieldset 태그와 legend 태그</vt:lpstr>
      <vt:lpstr>2.10  공간 분할 태그 / div 태그와 span 태그</vt:lpstr>
      <vt:lpstr>2.10  공간 분할 태그 / HTML5 시멘틱 구조 태그</vt:lpstr>
      <vt:lpstr>2.10  공간 분할 태그 / HTML5 시멘틱 구조 태그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이화진</dc:creator>
  <cp:lastModifiedBy>Windows 사용자</cp:lastModifiedBy>
  <cp:revision>1488</cp:revision>
  <dcterms:created xsi:type="dcterms:W3CDTF">2012-11-28T05:21:39Z</dcterms:created>
  <dcterms:modified xsi:type="dcterms:W3CDTF">2020-02-24T01:58:19Z</dcterms:modified>
</cp:coreProperties>
</file>